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4" r:id="rId4"/>
    <p:sldId id="266" r:id="rId5"/>
    <p:sldId id="265" r:id="rId6"/>
    <p:sldId id="268" r:id="rId7"/>
    <p:sldId id="271" r:id="rId8"/>
    <p:sldId id="269" r:id="rId9"/>
    <p:sldId id="267" r:id="rId10"/>
    <p:sldId id="272" r:id="rId11"/>
    <p:sldId id="27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62198" autoAdjust="0"/>
  </p:normalViewPr>
  <p:slideViewPr>
    <p:cSldViewPr snapToGrid="0">
      <p:cViewPr varScale="1">
        <p:scale>
          <a:sx n="62" d="100"/>
          <a:sy n="62" d="100"/>
        </p:scale>
        <p:origin x="105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hyperlink" Target="https://aviation-safety.net/" TargetMode="External"/></Relationships>
</file>

<file path=ppt/diagrams/_rels/data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hyperlink" Target="https://data.worldbank.org/indicator/IS.AIR.PSGR?end=2020&amp;start=1970&amp;view=chart"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aviation-safety.net/" TargetMode="External"/><Relationship Id="rId2" Type="http://schemas.openxmlformats.org/officeDocument/2006/relationships/image" Target="../media/image5.svg"/><Relationship Id="rId1" Type="http://schemas.openxmlformats.org/officeDocument/2006/relationships/image" Target="../media/image4.png"/></Relationships>
</file>

<file path=ppt/diagrams/_rels/drawing2.xml.rels><?xml version="1.0" encoding="UTF-8" standalone="yes"?>
<Relationships xmlns="http://schemas.openxmlformats.org/package/2006/relationships"><Relationship Id="rId3" Type="http://schemas.openxmlformats.org/officeDocument/2006/relationships/hyperlink" Target="https://data.worldbank.org/indicator/IS.AIR.PSGR?end=2020&amp;start=1970&amp;view=chart" TargetMode="External"/><Relationship Id="rId2" Type="http://schemas.openxmlformats.org/officeDocument/2006/relationships/image" Target="../media/image7.svg"/><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3DBDFE-E29C-48DF-84DF-8CDC5352A2E9}" type="doc">
      <dgm:prSet loTypeId="urn:microsoft.com/office/officeart/2018/2/layout/IconLabelList" loCatId="icon" qsTypeId="urn:microsoft.com/office/officeart/2005/8/quickstyle/simple1" qsCatId="simple" csTypeId="urn:microsoft.com/office/officeart/2005/8/colors/colorful1" csCatId="colorful" phldr="1"/>
      <dgm:spPr/>
      <dgm:t>
        <a:bodyPr/>
        <a:lstStyle/>
        <a:p>
          <a:endParaRPr lang="en-US"/>
        </a:p>
      </dgm:t>
    </dgm:pt>
    <dgm:pt modelId="{98343A19-DB8A-44CE-8BAC-9AC7498A9D32}">
      <dgm:prSet/>
      <dgm:spPr/>
      <dgm:t>
        <a:bodyPr/>
        <a:lstStyle/>
        <a:p>
          <a:pPr>
            <a:lnSpc>
              <a:spcPct val="100000"/>
            </a:lnSpc>
          </a:pPr>
          <a:r>
            <a:rPr lang="en-US">
              <a:hlinkClick xmlns:r="http://schemas.openxmlformats.org/officeDocument/2006/relationships" r:id="rId1"/>
            </a:rPr>
            <a:t>Aviation Safety Network</a:t>
          </a:r>
          <a:r>
            <a:rPr lang="en-US"/>
            <a:t>, Flight Safety Foundation</a:t>
          </a:r>
        </a:p>
      </dgm:t>
    </dgm:pt>
    <dgm:pt modelId="{BF655116-E72F-4522-859C-368D864BAB76}" type="parTrans" cxnId="{36C868ED-472B-4C4E-A4A2-CE40A1E42E6E}">
      <dgm:prSet/>
      <dgm:spPr/>
      <dgm:t>
        <a:bodyPr/>
        <a:lstStyle/>
        <a:p>
          <a:endParaRPr lang="en-US"/>
        </a:p>
      </dgm:t>
    </dgm:pt>
    <dgm:pt modelId="{84920DC3-D62C-4D6C-9E1E-8F170D53A3DE}" type="sibTrans" cxnId="{36C868ED-472B-4C4E-A4A2-CE40A1E42E6E}">
      <dgm:prSet/>
      <dgm:spPr/>
      <dgm:t>
        <a:bodyPr/>
        <a:lstStyle/>
        <a:p>
          <a:endParaRPr lang="en-US"/>
        </a:p>
      </dgm:t>
    </dgm:pt>
    <dgm:pt modelId="{03672227-43F2-4F7F-AF9D-E03909159EE3}" type="pres">
      <dgm:prSet presAssocID="{E73DBDFE-E29C-48DF-84DF-8CDC5352A2E9}" presName="root" presStyleCnt="0">
        <dgm:presLayoutVars>
          <dgm:dir/>
          <dgm:resizeHandles val="exact"/>
        </dgm:presLayoutVars>
      </dgm:prSet>
      <dgm:spPr/>
    </dgm:pt>
    <dgm:pt modelId="{BB47F4D6-6F71-46DB-8EFA-63F5411C8954}" type="pres">
      <dgm:prSet presAssocID="{98343A19-DB8A-44CE-8BAC-9AC7498A9D32}" presName="compNode" presStyleCnt="0"/>
      <dgm:spPr/>
    </dgm:pt>
    <dgm:pt modelId="{056FEE2B-F97A-4444-8984-A51F5E058AC3}" type="pres">
      <dgm:prSet presAssocID="{98343A19-DB8A-44CE-8BAC-9AC7498A9D32}" presName="iconRect" presStyleLbl="node1" presStyleIdx="0" presStyleCnt="1"/>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dgm:spPr>
      <dgm:extLst>
        <a:ext uri="{E40237B7-FDA0-4F09-8148-C483321AD2D9}">
          <dgm14:cNvPr xmlns:dgm14="http://schemas.microsoft.com/office/drawing/2010/diagram" id="0" name="" descr="Airplane"/>
        </a:ext>
      </dgm:extLst>
    </dgm:pt>
    <dgm:pt modelId="{FC014FA8-262C-4240-916A-6905B79E6DBC}" type="pres">
      <dgm:prSet presAssocID="{98343A19-DB8A-44CE-8BAC-9AC7498A9D32}" presName="spaceRect" presStyleCnt="0"/>
      <dgm:spPr/>
    </dgm:pt>
    <dgm:pt modelId="{60A792A0-63D0-4643-88A5-764E786FD017}" type="pres">
      <dgm:prSet presAssocID="{98343A19-DB8A-44CE-8BAC-9AC7498A9D32}" presName="textRect" presStyleLbl="revTx" presStyleIdx="0" presStyleCnt="1">
        <dgm:presLayoutVars>
          <dgm:chMax val="1"/>
          <dgm:chPref val="1"/>
        </dgm:presLayoutVars>
      </dgm:prSet>
      <dgm:spPr/>
    </dgm:pt>
  </dgm:ptLst>
  <dgm:cxnLst>
    <dgm:cxn modelId="{35F9922D-8F8C-490C-8ECD-942C7B07DC75}" type="presOf" srcId="{E73DBDFE-E29C-48DF-84DF-8CDC5352A2E9}" destId="{03672227-43F2-4F7F-AF9D-E03909159EE3}" srcOrd="0" destOrd="0" presId="urn:microsoft.com/office/officeart/2018/2/layout/IconLabelList"/>
    <dgm:cxn modelId="{3F4B4F73-0A5C-4F70-8278-D96BFC18191A}" type="presOf" srcId="{98343A19-DB8A-44CE-8BAC-9AC7498A9D32}" destId="{60A792A0-63D0-4643-88A5-764E786FD017}" srcOrd="0" destOrd="0" presId="urn:microsoft.com/office/officeart/2018/2/layout/IconLabelList"/>
    <dgm:cxn modelId="{36C868ED-472B-4C4E-A4A2-CE40A1E42E6E}" srcId="{E73DBDFE-E29C-48DF-84DF-8CDC5352A2E9}" destId="{98343A19-DB8A-44CE-8BAC-9AC7498A9D32}" srcOrd="0" destOrd="0" parTransId="{BF655116-E72F-4522-859C-368D864BAB76}" sibTransId="{84920DC3-D62C-4D6C-9E1E-8F170D53A3DE}"/>
    <dgm:cxn modelId="{7F5472A2-7FE1-4865-BE40-5BDCBED660E5}" type="presParOf" srcId="{03672227-43F2-4F7F-AF9D-E03909159EE3}" destId="{BB47F4D6-6F71-46DB-8EFA-63F5411C8954}" srcOrd="0" destOrd="0" presId="urn:microsoft.com/office/officeart/2018/2/layout/IconLabelList"/>
    <dgm:cxn modelId="{221828B2-B890-4D5F-A7AC-5DB4ACDAF1B2}" type="presParOf" srcId="{BB47F4D6-6F71-46DB-8EFA-63F5411C8954}" destId="{056FEE2B-F97A-4444-8984-A51F5E058AC3}" srcOrd="0" destOrd="0" presId="urn:microsoft.com/office/officeart/2018/2/layout/IconLabelList"/>
    <dgm:cxn modelId="{C4DBC897-0B7D-40E8-B94B-9247F8C8BC28}" type="presParOf" srcId="{BB47F4D6-6F71-46DB-8EFA-63F5411C8954}" destId="{FC014FA8-262C-4240-916A-6905B79E6DBC}" srcOrd="1" destOrd="0" presId="urn:microsoft.com/office/officeart/2018/2/layout/IconLabelList"/>
    <dgm:cxn modelId="{C3A47197-11FC-4CF6-BC25-27F0873C1D7D}" type="presParOf" srcId="{BB47F4D6-6F71-46DB-8EFA-63F5411C8954}" destId="{60A792A0-63D0-4643-88A5-764E786FD017}" srcOrd="2" destOrd="0" presId="urn:microsoft.com/office/officeart/2018/2/layout/IconLabel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3DBDFE-E29C-48DF-84DF-8CDC5352A2E9}" type="doc">
      <dgm:prSet loTypeId="urn:microsoft.com/office/officeart/2018/2/layout/IconLabelList" loCatId="icon" qsTypeId="urn:microsoft.com/office/officeart/2005/8/quickstyle/simple1" qsCatId="simple" csTypeId="urn:microsoft.com/office/officeart/2005/8/colors/colorful1" csCatId="colorful" phldr="1"/>
      <dgm:spPr/>
      <dgm:t>
        <a:bodyPr/>
        <a:lstStyle/>
        <a:p>
          <a:endParaRPr lang="en-US"/>
        </a:p>
      </dgm:t>
    </dgm:pt>
    <dgm:pt modelId="{56006434-3EF3-444F-A8D8-309278409960}">
      <dgm:prSet/>
      <dgm:spPr/>
      <dgm:t>
        <a:bodyPr/>
        <a:lstStyle/>
        <a:p>
          <a:pPr>
            <a:lnSpc>
              <a:spcPct val="100000"/>
            </a:lnSpc>
          </a:pPr>
          <a:r>
            <a:rPr lang="en-US"/>
            <a:t>WorldBank Data:</a:t>
          </a:r>
        </a:p>
        <a:p>
          <a:pPr>
            <a:lnSpc>
              <a:spcPct val="100000"/>
            </a:lnSpc>
          </a:pPr>
          <a:r>
            <a:rPr lang="en-US">
              <a:hlinkClick xmlns:r="http://schemas.openxmlformats.org/officeDocument/2006/relationships" r:id="rId1"/>
            </a:rPr>
            <a:t>https://data.worldbank.org/indicator/IS.AIR.PSGR?end=2020&amp;start=1970&amp;view=chart</a:t>
          </a:r>
          <a:endParaRPr lang="en-US"/>
        </a:p>
      </dgm:t>
    </dgm:pt>
    <dgm:pt modelId="{874A14B7-24A1-418C-8960-E144C0962007}" type="parTrans" cxnId="{DBAB8381-B014-4550-923A-87F1972FEB6E}">
      <dgm:prSet/>
      <dgm:spPr/>
      <dgm:t>
        <a:bodyPr/>
        <a:lstStyle/>
        <a:p>
          <a:endParaRPr lang="en-US"/>
        </a:p>
      </dgm:t>
    </dgm:pt>
    <dgm:pt modelId="{60C63E7B-8588-4530-8E86-CB7659D82993}" type="sibTrans" cxnId="{DBAB8381-B014-4550-923A-87F1972FEB6E}">
      <dgm:prSet/>
      <dgm:spPr/>
      <dgm:t>
        <a:bodyPr/>
        <a:lstStyle/>
        <a:p>
          <a:endParaRPr lang="en-US"/>
        </a:p>
      </dgm:t>
    </dgm:pt>
    <dgm:pt modelId="{03672227-43F2-4F7F-AF9D-E03909159EE3}" type="pres">
      <dgm:prSet presAssocID="{E73DBDFE-E29C-48DF-84DF-8CDC5352A2E9}" presName="root" presStyleCnt="0">
        <dgm:presLayoutVars>
          <dgm:dir/>
          <dgm:resizeHandles val="exact"/>
        </dgm:presLayoutVars>
      </dgm:prSet>
      <dgm:spPr/>
    </dgm:pt>
    <dgm:pt modelId="{F580BCDC-E80C-4D6F-90E4-92C5E7A89A26}" type="pres">
      <dgm:prSet presAssocID="{56006434-3EF3-444F-A8D8-309278409960}" presName="compNode" presStyleCnt="0"/>
      <dgm:spPr/>
    </dgm:pt>
    <dgm:pt modelId="{4123DDDE-6C70-43AE-B3FC-9700589DC336}" type="pres">
      <dgm:prSet presAssocID="{56006434-3EF3-444F-A8D8-309278409960}" presName="iconRect" presStyleLbl="node1" presStyleIdx="0" presStyleCnt="1"/>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dgm:spPr>
      <dgm:extLst>
        <a:ext uri="{E40237B7-FDA0-4F09-8148-C483321AD2D9}">
          <dgm14:cNvPr xmlns:dgm14="http://schemas.microsoft.com/office/drawing/2010/diagram" id="0" name="" descr="Table"/>
        </a:ext>
      </dgm:extLst>
    </dgm:pt>
    <dgm:pt modelId="{9BCA7539-45F3-4C52-B972-9EA847AF64BD}" type="pres">
      <dgm:prSet presAssocID="{56006434-3EF3-444F-A8D8-309278409960}" presName="spaceRect" presStyleCnt="0"/>
      <dgm:spPr/>
    </dgm:pt>
    <dgm:pt modelId="{F810A7EE-2C11-4E81-99BE-EE3B5F7B3372}" type="pres">
      <dgm:prSet presAssocID="{56006434-3EF3-444F-A8D8-309278409960}" presName="textRect" presStyleLbl="revTx" presStyleIdx="0" presStyleCnt="1">
        <dgm:presLayoutVars>
          <dgm:chMax val="1"/>
          <dgm:chPref val="1"/>
        </dgm:presLayoutVars>
      </dgm:prSet>
      <dgm:spPr/>
    </dgm:pt>
  </dgm:ptLst>
  <dgm:cxnLst>
    <dgm:cxn modelId="{35F9922D-8F8C-490C-8ECD-942C7B07DC75}" type="presOf" srcId="{E73DBDFE-E29C-48DF-84DF-8CDC5352A2E9}" destId="{03672227-43F2-4F7F-AF9D-E03909159EE3}" srcOrd="0" destOrd="0" presId="urn:microsoft.com/office/officeart/2018/2/layout/IconLabelList"/>
    <dgm:cxn modelId="{DBAB8381-B014-4550-923A-87F1972FEB6E}" srcId="{E73DBDFE-E29C-48DF-84DF-8CDC5352A2E9}" destId="{56006434-3EF3-444F-A8D8-309278409960}" srcOrd="0" destOrd="0" parTransId="{874A14B7-24A1-418C-8960-E144C0962007}" sibTransId="{60C63E7B-8588-4530-8E86-CB7659D82993}"/>
    <dgm:cxn modelId="{AEF81B88-2E07-4A88-AA10-048A44504EB7}" type="presOf" srcId="{56006434-3EF3-444F-A8D8-309278409960}" destId="{F810A7EE-2C11-4E81-99BE-EE3B5F7B3372}" srcOrd="0" destOrd="0" presId="urn:microsoft.com/office/officeart/2018/2/layout/IconLabelList"/>
    <dgm:cxn modelId="{0787C1AC-445D-4575-A93D-14C0B8869CED}" type="presParOf" srcId="{03672227-43F2-4F7F-AF9D-E03909159EE3}" destId="{F580BCDC-E80C-4D6F-90E4-92C5E7A89A26}" srcOrd="0" destOrd="0" presId="urn:microsoft.com/office/officeart/2018/2/layout/IconLabelList"/>
    <dgm:cxn modelId="{EABBAA9F-C5C7-4178-8E6F-A109A2E578D2}" type="presParOf" srcId="{F580BCDC-E80C-4D6F-90E4-92C5E7A89A26}" destId="{4123DDDE-6C70-43AE-B3FC-9700589DC336}" srcOrd="0" destOrd="0" presId="urn:microsoft.com/office/officeart/2018/2/layout/IconLabelList"/>
    <dgm:cxn modelId="{575B9F3B-FDC2-47DC-823B-4C5E5096DB71}" type="presParOf" srcId="{F580BCDC-E80C-4D6F-90E4-92C5E7A89A26}" destId="{9BCA7539-45F3-4C52-B972-9EA847AF64BD}" srcOrd="1" destOrd="0" presId="urn:microsoft.com/office/officeart/2018/2/layout/IconLabelList"/>
    <dgm:cxn modelId="{45E7A66A-A1C1-4932-822B-40BB7E1BC46C}" type="presParOf" srcId="{F580BCDC-E80C-4D6F-90E4-92C5E7A89A26}" destId="{F810A7EE-2C11-4E81-99BE-EE3B5F7B3372}" srcOrd="2" destOrd="0" presId="urn:microsoft.com/office/officeart/2018/2/layout/IconLabelList"/>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6FEE2B-F97A-4444-8984-A51F5E058AC3}">
      <dsp:nvSpPr>
        <dsp:cNvPr id="0" name=""/>
        <dsp:cNvSpPr/>
      </dsp:nvSpPr>
      <dsp:spPr>
        <a:xfrm>
          <a:off x="1978028" y="277502"/>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A792A0-63D0-4643-88A5-764E786FD017}">
      <dsp:nvSpPr>
        <dsp:cNvPr id="0" name=""/>
        <dsp:cNvSpPr/>
      </dsp:nvSpPr>
      <dsp:spPr>
        <a:xfrm>
          <a:off x="790028" y="269190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hlinkClick xmlns:r="http://schemas.openxmlformats.org/officeDocument/2006/relationships" r:id="rId3"/>
            </a:rPr>
            <a:t>Aviation Safety Network</a:t>
          </a:r>
          <a:r>
            <a:rPr lang="en-US" sz="2300" kern="1200"/>
            <a:t>, Flight Safety Foundation</a:t>
          </a:r>
        </a:p>
      </dsp:txBody>
      <dsp:txXfrm>
        <a:off x="790028" y="2691902"/>
        <a:ext cx="432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3DDDE-6C70-43AE-B3FC-9700589DC336}">
      <dsp:nvSpPr>
        <dsp:cNvPr id="0" name=""/>
        <dsp:cNvSpPr/>
      </dsp:nvSpPr>
      <dsp:spPr>
        <a:xfrm>
          <a:off x="1967142" y="277502"/>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10A7EE-2C11-4E81-99BE-EE3B5F7B3372}">
      <dsp:nvSpPr>
        <dsp:cNvPr id="0" name=""/>
        <dsp:cNvSpPr/>
      </dsp:nvSpPr>
      <dsp:spPr>
        <a:xfrm>
          <a:off x="779142" y="269190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WorldBank Data:</a:t>
          </a:r>
        </a:p>
        <a:p>
          <a:pPr marL="0" lvl="0" indent="0" algn="ctr" defTabSz="488950">
            <a:lnSpc>
              <a:spcPct val="100000"/>
            </a:lnSpc>
            <a:spcBef>
              <a:spcPct val="0"/>
            </a:spcBef>
            <a:spcAft>
              <a:spcPct val="35000"/>
            </a:spcAft>
            <a:buNone/>
          </a:pPr>
          <a:r>
            <a:rPr lang="en-US" sz="1100" kern="1200">
              <a:hlinkClick xmlns:r="http://schemas.openxmlformats.org/officeDocument/2006/relationships" r:id="rId3"/>
            </a:rPr>
            <a:t>https://data.worldbank.org/indicator/IS.AIR.PSGR?end=2020&amp;start=1970&amp;view=chart</a:t>
          </a:r>
          <a:endParaRPr lang="en-US" sz="1100" kern="1200"/>
        </a:p>
      </dsp:txBody>
      <dsp:txXfrm>
        <a:off x="779142" y="2691902"/>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svg>
</file>

<file path=ppt/media/image6.png>
</file>

<file path=ppt/media/image7.svg>
</file>

<file path=ppt/media/image8.png>
</file>

<file path=ppt/media/image9.png>
</file>

<file path=ppt/media/media1.m4a>
</file>

<file path=ppt/media/media10.m4a>
</file>

<file path=ppt/media/media11.mp4>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659540-DDC5-4D85-9019-CAC545AB2582}" type="datetimeFigureOut">
              <a:rPr lang="en-US" smtClean="0"/>
              <a:t>11/18/2022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179543-10F2-488B-ACE5-790D16D2D2AB}" type="slidenum">
              <a:rPr lang="en-US" smtClean="0"/>
              <a:t>‹#›</a:t>
            </a:fld>
            <a:endParaRPr lang="en-US"/>
          </a:p>
        </p:txBody>
      </p:sp>
    </p:spTree>
    <p:extLst>
      <p:ext uri="{BB962C8B-B14F-4D97-AF65-F5344CB8AC3E}">
        <p14:creationId xmlns:p14="http://schemas.microsoft.com/office/powerpoint/2010/main" val="4008036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and thank  you for being here. This is the final deliverable for a study in data visualization. </a:t>
            </a:r>
          </a:p>
          <a:p>
            <a:endParaRPr lang="en-US" dirty="0"/>
          </a:p>
          <a:p>
            <a:r>
              <a:rPr lang="en-US" dirty="0"/>
              <a:t>In Data visualization, we  turn data into pictures. </a:t>
            </a:r>
          </a:p>
          <a:p>
            <a:endParaRPr lang="en-US" dirty="0"/>
          </a:p>
          <a:p>
            <a:r>
              <a:rPr lang="en-US" dirty="0"/>
              <a:t>Pictures inform and help us make calculated decisions.</a:t>
            </a:r>
          </a:p>
        </p:txBody>
      </p:sp>
      <p:sp>
        <p:nvSpPr>
          <p:cNvPr id="4" name="Slide Number Placeholder 3"/>
          <p:cNvSpPr>
            <a:spLocks noGrp="1"/>
          </p:cNvSpPr>
          <p:nvPr>
            <p:ph type="sldNum" sz="quarter" idx="5"/>
          </p:nvPr>
        </p:nvSpPr>
        <p:spPr/>
        <p:txBody>
          <a:bodyPr/>
          <a:lstStyle/>
          <a:p>
            <a:fld id="{ED179543-10F2-488B-ACE5-790D16D2D2AB}" type="slidenum">
              <a:rPr lang="en-US" smtClean="0"/>
              <a:t>1</a:t>
            </a:fld>
            <a:endParaRPr lang="en-US"/>
          </a:p>
        </p:txBody>
      </p:sp>
    </p:spTree>
    <p:extLst>
      <p:ext uri="{BB962C8B-B14F-4D97-AF65-F5344CB8AC3E}">
        <p14:creationId xmlns:p14="http://schemas.microsoft.com/office/powerpoint/2010/main" val="2161200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graph shows the progression in the number of flights by each country. &lt; click play&gt; The bubbles represent the total number of flights for each year from 1980 until 2020.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&lt;Hover over some countries&gt; Notice how the bubbles get larger for most countries.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sudden decrease in 2019 and 2020  was during COVD.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&lt;Go back a few year and play&gt; However, as we see here , the bubbles   have increased proportional to the size and economy of each country.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 China, Japan, UK, and Russia are among the leaders.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Flying continues to be the most popular means of travel. Technology and regulations have helped make air travel SAFE.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next time I seat in an airplane, I’ll relax and enjoy the flight.</a:t>
            </a:r>
          </a:p>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10</a:t>
            </a:fld>
            <a:endParaRPr lang="en-US"/>
          </a:p>
        </p:txBody>
      </p:sp>
    </p:spTree>
    <p:extLst>
      <p:ext uri="{BB962C8B-B14F-4D97-AF65-F5344CB8AC3E}">
        <p14:creationId xmlns:p14="http://schemas.microsoft.com/office/powerpoint/2010/main" val="38736072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11</a:t>
            </a:fld>
            <a:endParaRPr lang="en-US"/>
          </a:p>
        </p:txBody>
      </p:sp>
    </p:spTree>
    <p:extLst>
      <p:ext uri="{BB962C8B-B14F-4D97-AF65-F5344CB8AC3E}">
        <p14:creationId xmlns:p14="http://schemas.microsoft.com/office/powerpoint/2010/main" val="36915040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probably wonder why I am showing this ominous picture.</a:t>
            </a:r>
          </a:p>
        </p:txBody>
      </p:sp>
      <p:sp>
        <p:nvSpPr>
          <p:cNvPr id="4" name="Slide Number Placeholder 3"/>
          <p:cNvSpPr>
            <a:spLocks noGrp="1"/>
          </p:cNvSpPr>
          <p:nvPr>
            <p:ph type="sldNum" sz="quarter" idx="5"/>
          </p:nvPr>
        </p:nvSpPr>
        <p:spPr/>
        <p:txBody>
          <a:bodyPr/>
          <a:lstStyle/>
          <a:p>
            <a:fld id="{ED179543-10F2-488B-ACE5-790D16D2D2AB}" type="slidenum">
              <a:rPr lang="en-US" smtClean="0"/>
              <a:t>2</a:t>
            </a:fld>
            <a:endParaRPr lang="en-US"/>
          </a:p>
        </p:txBody>
      </p:sp>
    </p:spTree>
    <p:extLst>
      <p:ext uri="{BB962C8B-B14F-4D97-AF65-F5344CB8AC3E}">
        <p14:creationId xmlns:p14="http://schemas.microsoft.com/office/powerpoint/2010/main" val="3771496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That’s because I want to show this. A beautiful blue sky with a plane flying softly through it. I want to show you it’s not as bad as the media makes it out to be. </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rPr>
              <a:t>Today we are going to talk about airline travel and its safety. </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rPr>
              <a:t>When we hear about accidents with a lot of casualties. Or accidents with unknown and mysterious causes or just unexpected accidents, we and the media go crazy over safety issues. We make assumptions not based on facts.</a:t>
            </a:r>
          </a:p>
          <a:p>
            <a:pPr marL="0" marR="0">
              <a:spcBef>
                <a:spcPts val="0"/>
              </a:spcBef>
              <a:spcAft>
                <a:spcPts val="0"/>
              </a:spcAft>
            </a:pPr>
            <a:endParaRPr lang="en-US" sz="18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rPr>
              <a:t>In the next few minutes, I’m going to show you some pictures and graphs as we call it in </a:t>
            </a:r>
            <a:r>
              <a:rPr lang="en-US" sz="3200" b="1" dirty="0">
                <a:effectLst/>
                <a:latin typeface="Calibri" panose="020F0502020204030204" pitchFamily="34" charset="0"/>
              </a:rPr>
              <a:t>data science</a:t>
            </a:r>
            <a:r>
              <a:rPr lang="en-US" sz="1800" dirty="0">
                <a:effectLst/>
                <a:latin typeface="Calibri" panose="020F0502020204030204" pitchFamily="34" charset="0"/>
              </a:rPr>
              <a:t>. What’s </a:t>
            </a:r>
            <a:r>
              <a:rPr lang="en-US" sz="1800" b="1" dirty="0">
                <a:effectLst/>
                <a:latin typeface="Calibri" panose="020F0502020204030204" pitchFamily="34" charset="0"/>
              </a:rPr>
              <a:t>data science? It’s the science of finding the truth using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rPr>
              <a:t>I hope that using data, I can paint a different picture on airline travel and its safety. I’m going to show you  accidents don't happen regularly, and fatalities have gone down over the years, and that traveling worldwide has increased in popularity and satisfaction.</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3</a:t>
            </a:fld>
            <a:endParaRPr lang="en-US"/>
          </a:p>
        </p:txBody>
      </p:sp>
    </p:spTree>
    <p:extLst>
      <p:ext uri="{BB962C8B-B14F-4D97-AF65-F5344CB8AC3E}">
        <p14:creationId xmlns:p14="http://schemas.microsoft.com/office/powerpoint/2010/main" val="21069461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Calibri" panose="020F0502020204030204" pitchFamily="34" charset="0"/>
              </a:rPr>
              <a:t>As it is done in data science, we find data we can use. </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rPr>
              <a:t>I selected data from Aviation Safety Network and from the World Bank. </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rPr>
              <a:t>From Aviation Safety Network , we obtained information about accidents and incidents for a 30-year span from 1985 to 2014 and airline  safety data</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rPr>
              <a:t>From world bank, we obtained customer satisfaction and total number of flights per year for over 80 countries for a 40-year span from 1980 to 2020. </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rPr>
              <a:t>The graphs that follow are representations of the data that were originally in excel or text files. They were free for public use.</a:t>
            </a:r>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4</a:t>
            </a:fld>
            <a:endParaRPr lang="en-US"/>
          </a:p>
        </p:txBody>
      </p:sp>
    </p:spTree>
    <p:extLst>
      <p:ext uri="{BB962C8B-B14F-4D97-AF65-F5344CB8AC3E}">
        <p14:creationId xmlns:p14="http://schemas.microsoft.com/office/powerpoint/2010/main" val="10411794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dirty="0">
                <a:effectLst/>
                <a:latin typeface="Calibri" panose="020F0502020204030204" pitchFamily="34" charset="0"/>
              </a:rPr>
              <a:t>This picture shows how we cannot predict fatal accidents. It shows that there’s no correlation at least among these airlines . The ones with bigger bubbles are the larger airlines. </a:t>
            </a:r>
          </a:p>
          <a:p>
            <a:pPr marL="0" marR="0">
              <a:spcBef>
                <a:spcPts val="0"/>
              </a:spcBef>
              <a:spcAft>
                <a:spcPts val="0"/>
              </a:spcAft>
            </a:pPr>
            <a:endParaRPr lang="en-US" sz="1200" dirty="0">
              <a:effectLst/>
              <a:latin typeface="Calibri" panose="020F0502020204030204" pitchFamily="34" charset="0"/>
            </a:endParaRPr>
          </a:p>
          <a:p>
            <a:pPr marL="0" marR="0">
              <a:spcBef>
                <a:spcPts val="0"/>
              </a:spcBef>
              <a:spcAft>
                <a:spcPts val="0"/>
              </a:spcAft>
            </a:pPr>
            <a:r>
              <a:rPr lang="en-US" sz="1200" dirty="0">
                <a:effectLst/>
                <a:latin typeface="Calibri" panose="020F0502020204030204" pitchFamily="34" charset="0"/>
              </a:rPr>
              <a:t>Notice the Malaysian airline in 2014-a middle sized airline. The fatalities were related to the downing of flight 17 in June of 2014 and to the disappearance of its Flight 370 in March of the same year. While mysterious, the incidents were completely unrelated.</a:t>
            </a:r>
          </a:p>
          <a:p>
            <a:pPr marL="0" marR="0">
              <a:spcBef>
                <a:spcPts val="0"/>
              </a:spcBef>
              <a:spcAft>
                <a:spcPts val="0"/>
              </a:spcAft>
            </a:pPr>
            <a:endParaRPr lang="en-US" sz="1200" dirty="0">
              <a:effectLst/>
              <a:latin typeface="Calibri" panose="020F0502020204030204" pitchFamily="34" charset="0"/>
            </a:endParaRPr>
          </a:p>
          <a:p>
            <a:pPr marL="0" marR="0">
              <a:spcBef>
                <a:spcPts val="0"/>
              </a:spcBef>
              <a:spcAft>
                <a:spcPts val="0"/>
              </a:spcAft>
            </a:pPr>
            <a:r>
              <a:rPr lang="en-US" sz="1200" dirty="0">
                <a:effectLst/>
                <a:latin typeface="Calibri" panose="020F0502020204030204" pitchFamily="34" charset="0"/>
              </a:rPr>
              <a:t>However, the Boeing 737 MAX passenger airliner was fund responsible to the death of 346 people in two separate crashes. </a:t>
            </a:r>
          </a:p>
          <a:p>
            <a:pPr marL="0" marR="0">
              <a:spcBef>
                <a:spcPts val="0"/>
              </a:spcBef>
              <a:spcAft>
                <a:spcPts val="0"/>
              </a:spcAft>
            </a:pPr>
            <a:r>
              <a:rPr lang="en-US" sz="1200" strike="noStrike" dirty="0">
                <a:effectLst/>
                <a:latin typeface="Calibri" panose="020F0502020204030204" pitchFamily="34" charset="0"/>
              </a:rPr>
              <a:t>One was Lion Air Flight 610 on October 29, 2018 and the second one was Ethiopian Airlines Flight 302 on March 10, 2019. They were related, and related to mismanagement, and negligence. The planes were grounded.</a:t>
            </a:r>
          </a:p>
          <a:p>
            <a:endParaRPr lang="en-US" dirty="0"/>
          </a:p>
          <a:p>
            <a:endParaRPr lang="en-US" dirty="0"/>
          </a:p>
          <a:p>
            <a:r>
              <a:rPr lang="en-US" dirty="0"/>
              <a:t>This Picture shows the opposite. Incidents ARE predictable. It looks like the larger the airlines, the more incidents. Could this be just the mere fact that they fly more and have more planes and thus most susceptible to incidents,</a:t>
            </a:r>
          </a:p>
        </p:txBody>
      </p:sp>
      <p:sp>
        <p:nvSpPr>
          <p:cNvPr id="4" name="Slide Number Placeholder 3"/>
          <p:cNvSpPr>
            <a:spLocks noGrp="1"/>
          </p:cNvSpPr>
          <p:nvPr>
            <p:ph type="sldNum" sz="quarter" idx="5"/>
          </p:nvPr>
        </p:nvSpPr>
        <p:spPr/>
        <p:txBody>
          <a:bodyPr/>
          <a:lstStyle/>
          <a:p>
            <a:fld id="{ED179543-10F2-488B-ACE5-790D16D2D2AB}" type="slidenum">
              <a:rPr lang="en-US" smtClean="0"/>
              <a:t>5</a:t>
            </a:fld>
            <a:endParaRPr lang="en-US"/>
          </a:p>
        </p:txBody>
      </p:sp>
    </p:spTree>
    <p:extLst>
      <p:ext uri="{BB962C8B-B14F-4D97-AF65-F5344CB8AC3E}">
        <p14:creationId xmlns:p14="http://schemas.microsoft.com/office/powerpoint/2010/main" val="3690874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one gets a little deeper and shows more data. Notice the fatalities and fatal accidents on the bottom AND to the total accidents and nonfatal accidents and the aircraft miles on the top. While chances are high in nonfatal accidents, the rate in all categories except aircraft miles have been on the decline.</a:t>
            </a:r>
          </a:p>
        </p:txBody>
      </p:sp>
      <p:sp>
        <p:nvSpPr>
          <p:cNvPr id="4" name="Slide Number Placeholder 3"/>
          <p:cNvSpPr>
            <a:spLocks noGrp="1"/>
          </p:cNvSpPr>
          <p:nvPr>
            <p:ph type="sldNum" sz="quarter" idx="5"/>
          </p:nvPr>
        </p:nvSpPr>
        <p:spPr/>
        <p:txBody>
          <a:bodyPr/>
          <a:lstStyle/>
          <a:p>
            <a:fld id="{ED179543-10F2-488B-ACE5-790D16D2D2AB}" type="slidenum">
              <a:rPr lang="en-US" smtClean="0"/>
              <a:t>6</a:t>
            </a:fld>
            <a:endParaRPr lang="en-US"/>
          </a:p>
        </p:txBody>
      </p:sp>
    </p:spTree>
    <p:extLst>
      <p:ext uri="{BB962C8B-B14F-4D97-AF65-F5344CB8AC3E}">
        <p14:creationId xmlns:p14="http://schemas.microsoft.com/office/powerpoint/2010/main" val="35473951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the density of flights world  wide in these countries. Total number in the 30-year span reached 321 billion.</a:t>
            </a:r>
          </a:p>
        </p:txBody>
      </p:sp>
      <p:sp>
        <p:nvSpPr>
          <p:cNvPr id="4" name="Slide Number Placeholder 3"/>
          <p:cNvSpPr>
            <a:spLocks noGrp="1"/>
          </p:cNvSpPr>
          <p:nvPr>
            <p:ph type="sldNum" sz="quarter" idx="5"/>
          </p:nvPr>
        </p:nvSpPr>
        <p:spPr/>
        <p:txBody>
          <a:bodyPr/>
          <a:lstStyle/>
          <a:p>
            <a:fld id="{ED179543-10F2-488B-ACE5-790D16D2D2AB}" type="slidenum">
              <a:rPr lang="en-US" smtClean="0"/>
              <a:t>7</a:t>
            </a:fld>
            <a:endParaRPr lang="en-US"/>
          </a:p>
        </p:txBody>
      </p:sp>
    </p:spTree>
    <p:extLst>
      <p:ext uri="{BB962C8B-B14F-4D97-AF65-F5344CB8AC3E}">
        <p14:creationId xmlns:p14="http://schemas.microsoft.com/office/powerpoint/2010/main" val="940052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overall satisfaction was based on customer service and general satisfaction in the flight experience. The most frequent travelers were in their late 30’s and early 60’s. Their satisfaction rated higher then the younger and older population. That one is worth investigating…</a:t>
            </a:r>
          </a:p>
        </p:txBody>
      </p:sp>
      <p:sp>
        <p:nvSpPr>
          <p:cNvPr id="4" name="Slide Number Placeholder 3"/>
          <p:cNvSpPr>
            <a:spLocks noGrp="1"/>
          </p:cNvSpPr>
          <p:nvPr>
            <p:ph type="sldNum" sz="quarter" idx="5"/>
          </p:nvPr>
        </p:nvSpPr>
        <p:spPr/>
        <p:txBody>
          <a:bodyPr/>
          <a:lstStyle/>
          <a:p>
            <a:fld id="{ED179543-10F2-488B-ACE5-790D16D2D2AB}" type="slidenum">
              <a:rPr lang="en-US" smtClean="0"/>
              <a:t>8</a:t>
            </a:fld>
            <a:endParaRPr lang="en-US"/>
          </a:p>
        </p:txBody>
      </p:sp>
    </p:spTree>
    <p:extLst>
      <p:ext uri="{BB962C8B-B14F-4D97-AF65-F5344CB8AC3E}">
        <p14:creationId xmlns:p14="http://schemas.microsoft.com/office/powerpoint/2010/main" val="20008513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 am going to leave you with a moving graph.</a:t>
            </a:r>
          </a:p>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9</a:t>
            </a:fld>
            <a:endParaRPr lang="en-US"/>
          </a:p>
        </p:txBody>
      </p:sp>
    </p:spTree>
    <p:extLst>
      <p:ext uri="{BB962C8B-B14F-4D97-AF65-F5344CB8AC3E}">
        <p14:creationId xmlns:p14="http://schemas.microsoft.com/office/powerpoint/2010/main" val="2651732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55CB-4608-D3E4-A38A-C00044B56B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CA4151B-E353-8CB5-D0C9-029663DE74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15B63B-3961-D689-65AE-CD13C96C9E9F}"/>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5" name="Footer Placeholder 4">
            <a:extLst>
              <a:ext uri="{FF2B5EF4-FFF2-40B4-BE49-F238E27FC236}">
                <a16:creationId xmlns:a16="http://schemas.microsoft.com/office/drawing/2014/main" id="{98C38CD9-9863-745B-767A-2CB68EBB44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3EEDEB-ABB0-AABA-1EF5-6ECD05E43F5D}"/>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1933802150"/>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F3CB2-7B7C-E34B-D3B0-7E275C2C43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CA696F-7105-0AD4-8BDB-E1723B0B4E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C3E1CD-E86E-568D-6B25-B88ADB9695E8}"/>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5" name="Footer Placeholder 4">
            <a:extLst>
              <a:ext uri="{FF2B5EF4-FFF2-40B4-BE49-F238E27FC236}">
                <a16:creationId xmlns:a16="http://schemas.microsoft.com/office/drawing/2014/main" id="{6964445C-CC93-C19B-B80E-7530170793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E40F3B-E084-A7AD-5353-4B099F32A9D3}"/>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2998789698"/>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200431-D586-9DF5-F701-6222FAE4C6D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F004AA-2513-AF19-8BAB-56C4E079B6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A61D9A-35C9-014F-C539-DF52ACEC23E1}"/>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5" name="Footer Placeholder 4">
            <a:extLst>
              <a:ext uri="{FF2B5EF4-FFF2-40B4-BE49-F238E27FC236}">
                <a16:creationId xmlns:a16="http://schemas.microsoft.com/office/drawing/2014/main" id="{B26D042C-72E2-0B79-FF9B-7E86E10D59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ED2C89-AA90-F619-811F-EDDCE6BF2CF4}"/>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2085105131"/>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0E62E-403F-077D-A6DA-BF7E29144F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9A5C30-53C3-EDF6-5747-6580DD368B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66ED33-2268-568E-2133-0D4DE07E1FD0}"/>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5" name="Footer Placeholder 4">
            <a:extLst>
              <a:ext uri="{FF2B5EF4-FFF2-40B4-BE49-F238E27FC236}">
                <a16:creationId xmlns:a16="http://schemas.microsoft.com/office/drawing/2014/main" id="{A1985DB8-53BC-EB41-0FEC-A8FBC43BC5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3D2CD2-3835-D2B2-150B-43EF8D213F1F}"/>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1570106832"/>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D1056-D364-6EC8-38DB-85D6DA4576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2923E6E-E6EA-D2AD-E415-ECFB7B02CE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983935-3340-A002-D116-081EA342BF14}"/>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5" name="Footer Placeholder 4">
            <a:extLst>
              <a:ext uri="{FF2B5EF4-FFF2-40B4-BE49-F238E27FC236}">
                <a16:creationId xmlns:a16="http://schemas.microsoft.com/office/drawing/2014/main" id="{2A1B90B9-EF0B-C73F-17AC-FA27C0422C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821160-51BC-9CB4-08E0-653881562DF9}"/>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2139098804"/>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DB20D-C220-10D3-9A37-C0BBB9F868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F01D3F-3F8F-ED4F-4F3D-D92CDB4951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043343-D977-E07D-30BA-0B4487E0D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F8BB011-3103-2C57-3A9E-7C6C305B3D18}"/>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6" name="Footer Placeholder 5">
            <a:extLst>
              <a:ext uri="{FF2B5EF4-FFF2-40B4-BE49-F238E27FC236}">
                <a16:creationId xmlns:a16="http://schemas.microsoft.com/office/drawing/2014/main" id="{EFA5135E-F76D-2D68-E7B4-1633097009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ABEC96-DB2F-FACC-213B-AB5304AE47C5}"/>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828816817"/>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5239A-BF23-CBFE-E9D5-3D0D67B6B7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A2BE64-1921-6077-F6CD-D56B7F53A4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27813A-0175-4347-5305-37321A7A7B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51BFD2-D3D6-059C-0ADF-18EEFCD303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F8B70-F76D-AC27-0247-9B294275BB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58E116-C97D-8668-FEF5-9593EAFD2468}"/>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8" name="Footer Placeholder 7">
            <a:extLst>
              <a:ext uri="{FF2B5EF4-FFF2-40B4-BE49-F238E27FC236}">
                <a16:creationId xmlns:a16="http://schemas.microsoft.com/office/drawing/2014/main" id="{552409F6-857C-CC85-CE3E-1C2D73118D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0C56BF-4277-1E31-3780-E31535A91ED9}"/>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3719008008"/>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79F-DEC1-C278-7FCD-C2472F29102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D72FB19-EC04-4B99-704E-D07C8E28FEFB}"/>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4" name="Footer Placeholder 3">
            <a:extLst>
              <a:ext uri="{FF2B5EF4-FFF2-40B4-BE49-F238E27FC236}">
                <a16:creationId xmlns:a16="http://schemas.microsoft.com/office/drawing/2014/main" id="{480E4131-90F2-B084-C499-BAC49A2495F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66277A-8A6D-6F5B-1B15-44F9D2A134E1}"/>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118411366"/>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07A053-D67A-9B32-38F7-3519F1484321}"/>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3" name="Footer Placeholder 2">
            <a:extLst>
              <a:ext uri="{FF2B5EF4-FFF2-40B4-BE49-F238E27FC236}">
                <a16:creationId xmlns:a16="http://schemas.microsoft.com/office/drawing/2014/main" id="{F7E79338-2CA6-422A-7C7B-6A40C37B91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8A77A98-F173-600D-F76F-05BF7CF000B7}"/>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2593436388"/>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7DD6C-26B6-8270-D5ED-FC036D9CAC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C40ABEF-37C5-01A1-D8CF-FFF048E0EC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0D4E1F-273F-04E5-510C-279697F7B6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A4FB6B-64BD-178B-7C29-9E95160E920C}"/>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6" name="Footer Placeholder 5">
            <a:extLst>
              <a:ext uri="{FF2B5EF4-FFF2-40B4-BE49-F238E27FC236}">
                <a16:creationId xmlns:a16="http://schemas.microsoft.com/office/drawing/2014/main" id="{AD1B442B-0C5B-5901-0314-18D6B8382C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19A03B-89A5-ED9F-63BB-E774F63B2CB6}"/>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3663051758"/>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2FE6-A7D0-0AF2-EEA0-1D61B15AF1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910C62-A779-93A8-A9DF-6BD624E384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9E39C76-E8DB-0E6A-34EE-899E667309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6EB619-B253-F0E0-EE78-2083AE3E893B}"/>
              </a:ext>
            </a:extLst>
          </p:cNvPr>
          <p:cNvSpPr>
            <a:spLocks noGrp="1"/>
          </p:cNvSpPr>
          <p:nvPr>
            <p:ph type="dt" sz="half" idx="10"/>
          </p:nvPr>
        </p:nvSpPr>
        <p:spPr/>
        <p:txBody>
          <a:bodyPr/>
          <a:lstStyle/>
          <a:p>
            <a:fld id="{8D9B3238-6D88-4B27-8079-4573EACB5955}" type="datetimeFigureOut">
              <a:rPr lang="en-US" smtClean="0"/>
              <a:t>11/18/2022</a:t>
            </a:fld>
            <a:endParaRPr lang="en-US"/>
          </a:p>
        </p:txBody>
      </p:sp>
      <p:sp>
        <p:nvSpPr>
          <p:cNvPr id="6" name="Footer Placeholder 5">
            <a:extLst>
              <a:ext uri="{FF2B5EF4-FFF2-40B4-BE49-F238E27FC236}">
                <a16:creationId xmlns:a16="http://schemas.microsoft.com/office/drawing/2014/main" id="{E137B721-7815-85CD-7980-D95C1BEBE5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D47733-12CD-56B3-5DA7-5F683B76B885}"/>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3584668222"/>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342A3D-DF24-FD2A-25DB-F9044A6CD8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29E4B6A-BD9D-2EF2-B370-BE382B907C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0BD49C-6CD4-E6F5-2817-B12BB5C102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9B3238-6D88-4B27-8079-4573EACB5955}" type="datetimeFigureOut">
              <a:rPr lang="en-US" smtClean="0"/>
              <a:t>11/18/2022</a:t>
            </a:fld>
            <a:endParaRPr lang="en-US"/>
          </a:p>
        </p:txBody>
      </p:sp>
      <p:sp>
        <p:nvSpPr>
          <p:cNvPr id="5" name="Footer Placeholder 4">
            <a:extLst>
              <a:ext uri="{FF2B5EF4-FFF2-40B4-BE49-F238E27FC236}">
                <a16:creationId xmlns:a16="http://schemas.microsoft.com/office/drawing/2014/main" id="{FF07BE46-C3B7-67EB-7B5D-F3BF4179C1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D879001-8007-BCE3-9F52-614F71CC80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FD2632-5DD8-45A6-8AFB-77C682ED1A49}" type="slidenum">
              <a:rPr lang="en-US" smtClean="0"/>
              <a:t>‹#›</a:t>
            </a:fld>
            <a:endParaRPr lang="en-US"/>
          </a:p>
        </p:txBody>
      </p:sp>
    </p:spTree>
    <p:extLst>
      <p:ext uri="{BB962C8B-B14F-4D97-AF65-F5344CB8AC3E}">
        <p14:creationId xmlns:p14="http://schemas.microsoft.com/office/powerpoint/2010/main" val="3474745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advClick="0"/>
    </mc:Choice>
    <mc:Fallback>
      <p:transition spd="slow" advClick="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1.mp4"/><Relationship Id="rId1" Type="http://schemas.microsoft.com/office/2007/relationships/media" Target="../media/media11.mp4"/><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microsoft.com/office/2007/relationships/media" Target="../media/media12.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microsoft.com/office/2007/relationships/hdphoto" Target="../media/hdphoto1.wdp"/><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1.xml"/><Relationship Id="rId13" Type="http://schemas.openxmlformats.org/officeDocument/2006/relationships/diagramLayout" Target="../diagrams/layout2.xml"/><Relationship Id="rId3" Type="http://schemas.microsoft.com/office/2007/relationships/media" Target="../media/media4.m4a"/><Relationship Id="rId7" Type="http://schemas.openxmlformats.org/officeDocument/2006/relationships/diagramData" Target="../diagrams/data1.xml"/><Relationship Id="rId12" Type="http://schemas.openxmlformats.org/officeDocument/2006/relationships/diagramData" Target="../diagrams/data2.xml"/><Relationship Id="rId2" Type="http://schemas.openxmlformats.org/officeDocument/2006/relationships/audio" Target="NULL" TargetMode="External"/><Relationship Id="rId16" Type="http://schemas.microsoft.com/office/2007/relationships/diagramDrawing" Target="../diagrams/drawing2.xml"/><Relationship Id="rId1" Type="http://schemas.openxmlformats.org/officeDocument/2006/relationships/tags" Target="../tags/tag1.xml"/><Relationship Id="rId6" Type="http://schemas.openxmlformats.org/officeDocument/2006/relationships/image" Target="../media/image1.png"/><Relationship Id="rId11" Type="http://schemas.microsoft.com/office/2007/relationships/diagramDrawing" Target="../diagrams/drawing1.xml"/><Relationship Id="rId5" Type="http://schemas.openxmlformats.org/officeDocument/2006/relationships/notesSlide" Target="../notesSlides/notesSlide4.xml"/><Relationship Id="rId15" Type="http://schemas.openxmlformats.org/officeDocument/2006/relationships/diagramColors" Target="../diagrams/colors2.xml"/><Relationship Id="rId10" Type="http://schemas.openxmlformats.org/officeDocument/2006/relationships/diagramColors" Target="../diagrams/colors1.xml"/><Relationship Id="rId4" Type="http://schemas.openxmlformats.org/officeDocument/2006/relationships/slideLayout" Target="../slideLayouts/slideLayout8.xml"/><Relationship Id="rId9" Type="http://schemas.openxmlformats.org/officeDocument/2006/relationships/diagramQuickStyle" Target="../diagrams/quickStyle1.xml"/><Relationship Id="rId1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5.m4a"/><Relationship Id="rId7" Type="http://schemas.openxmlformats.org/officeDocument/2006/relationships/notesSlide" Target="../notesSlides/notesSlide5.xml"/><Relationship Id="rId2" Type="http://schemas.microsoft.com/office/2007/relationships/media" Target="../media/media5.m4a"/><Relationship Id="rId1" Type="http://schemas.openxmlformats.org/officeDocument/2006/relationships/tags" Target="../tags/tag2.xml"/><Relationship Id="rId6" Type="http://schemas.openxmlformats.org/officeDocument/2006/relationships/slideLayout" Target="../slideLayouts/slideLayout8.xml"/><Relationship Id="rId5" Type="http://schemas.microsoft.com/office/2007/relationships/media" Target="../media/media6.m4a"/><Relationship Id="rId10" Type="http://schemas.openxmlformats.org/officeDocument/2006/relationships/image" Target="../media/image9.png"/><Relationship Id="rId4" Type="http://schemas.openxmlformats.org/officeDocument/2006/relationships/audio" Target="NULL" TargetMode="External"/><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microsoft.com/office/2007/relationships/media" Target="../media/media7.m4a"/><Relationship Id="rId1" Type="http://schemas.openxmlformats.org/officeDocument/2006/relationships/audio" Target="NULL" TargetMode="External"/><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1.png"/><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microsoft.com/office/2007/relationships/media" Target="../media/media9.m4a"/><Relationship Id="rId1" Type="http://schemas.openxmlformats.org/officeDocument/2006/relationships/audio" Target="NULL" TargetMode="External"/><Relationship Id="rId6" Type="http://schemas.openxmlformats.org/officeDocument/2006/relationships/image" Target="../media/image12.png"/><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microsoft.com/office/2007/relationships/media" Target="../media/media10.m4a"/><Relationship Id="rId1" Type="http://schemas.openxmlformats.org/officeDocument/2006/relationships/audio" Target="NULL" TargetMode="External"/><Relationship Id="rId6" Type="http://schemas.openxmlformats.org/officeDocument/2006/relationships/hyperlink" Target="file:///D:\GitHub\Safarie1103\Bellevue%20University\Courses\DSC640\FinalProject\Images\Worldwideflights_movingchart.html" TargetMode="External"/><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1">
            <a:hlinkClick r:id="" action="ppaction://media"/>
            <a:extLst>
              <a:ext uri="{FF2B5EF4-FFF2-40B4-BE49-F238E27FC236}">
                <a16:creationId xmlns:a16="http://schemas.microsoft.com/office/drawing/2014/main" id="{0502FCEB-2EA9-2950-084D-D2C36DA5EECC}"/>
              </a:ext>
            </a:extLst>
          </p:cNvPr>
          <p:cNvPicPr>
            <a:picLocks noChangeAspect="1"/>
          </p:cNvPicPr>
          <p:nvPr>
            <a:audioFile r:link="rId1"/>
            <p:extLst>
              <p:ext uri="{DAA4B4D4-6D71-4841-9C94-3DE7FCFB9230}">
                <p14:media xmlns:p14="http://schemas.microsoft.com/office/powerpoint/2010/main" r:embed="rId2">
                  <p14:trim st="1419"/>
                </p14:media>
              </p:ext>
            </p:extLst>
          </p:nvPr>
        </p:nvPicPr>
        <p:blipFill>
          <a:blip r:embed="rId5"/>
          <a:stretch>
            <a:fillRect/>
          </a:stretch>
        </p:blipFill>
        <p:spPr>
          <a:xfrm>
            <a:off x="5791200" y="3124200"/>
            <a:ext cx="609600" cy="609600"/>
          </a:xfrm>
          <a:prstGeom prst="rect">
            <a:avLst/>
          </a:prstGeom>
        </p:spPr>
      </p:pic>
      <p:sp>
        <p:nvSpPr>
          <p:cNvPr id="13" name="Rectangle 12">
            <a:extLst>
              <a:ext uri="{FF2B5EF4-FFF2-40B4-BE49-F238E27FC236}">
                <a16:creationId xmlns:a16="http://schemas.microsoft.com/office/drawing/2014/main" id="{41202757-2AB1-FB69-BA9A-CF36BF843F86}"/>
              </a:ext>
            </a:extLst>
          </p:cNvPr>
          <p:cNvSpPr/>
          <p:nvPr/>
        </p:nvSpPr>
        <p:spPr>
          <a:xfrm>
            <a:off x="-1" y="0"/>
            <a:ext cx="12192000" cy="6858000"/>
          </a:xfrm>
          <a:prstGeom prst="rect">
            <a:avLst/>
          </a:prstGeom>
          <a:gradFill flip="none" rotWithShape="1">
            <a:gsLst>
              <a:gs pos="0">
                <a:schemeClr val="accent5">
                  <a:lumMod val="40000"/>
                  <a:lumOff val="60000"/>
                  <a:shade val="30000"/>
                  <a:satMod val="115000"/>
                </a:schemeClr>
              </a:gs>
              <a:gs pos="50000">
                <a:schemeClr val="accent5">
                  <a:lumMod val="40000"/>
                  <a:lumOff val="60000"/>
                  <a:shade val="67500"/>
                  <a:satMod val="115000"/>
                </a:schemeClr>
              </a:gs>
              <a:gs pos="100000">
                <a:schemeClr val="accent5">
                  <a:lumMod val="40000"/>
                  <a:lumOff val="60000"/>
                  <a:shade val="100000"/>
                  <a:satMod val="115000"/>
                </a:schemeClr>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BF547A2B-A826-3335-7C70-E1B6ECA6566E}"/>
              </a:ext>
            </a:extLst>
          </p:cNvPr>
          <p:cNvSpPr/>
          <p:nvPr/>
        </p:nvSpPr>
        <p:spPr>
          <a:xfrm>
            <a:off x="2367642" y="714829"/>
            <a:ext cx="7690758" cy="2387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DSC640 Project task 5</a:t>
            </a:r>
          </a:p>
        </p:txBody>
      </p:sp>
      <p:sp>
        <p:nvSpPr>
          <p:cNvPr id="12" name="Rectangle: Rounded Corners 11">
            <a:extLst>
              <a:ext uri="{FF2B5EF4-FFF2-40B4-BE49-F238E27FC236}">
                <a16:creationId xmlns:a16="http://schemas.microsoft.com/office/drawing/2014/main" id="{AC084095-78AA-65F1-81E7-98EF12FDE296}"/>
              </a:ext>
            </a:extLst>
          </p:cNvPr>
          <p:cNvSpPr/>
          <p:nvPr/>
        </p:nvSpPr>
        <p:spPr>
          <a:xfrm>
            <a:off x="3834492" y="3429000"/>
            <a:ext cx="4523015" cy="2387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Presented by </a:t>
            </a:r>
          </a:p>
          <a:p>
            <a:pPr algn="ctr"/>
            <a:r>
              <a:rPr lang="en-US" sz="3200" dirty="0"/>
              <a:t>Edris Safari</a:t>
            </a:r>
          </a:p>
        </p:txBody>
      </p:sp>
    </p:spTree>
    <p:extLst>
      <p:ext uri="{BB962C8B-B14F-4D97-AF65-F5344CB8AC3E}">
        <p14:creationId xmlns:p14="http://schemas.microsoft.com/office/powerpoint/2010/main" val="3556696956"/>
      </p:ext>
    </p:extLst>
  </p:cSld>
  <p:clrMapOvr>
    <a:masterClrMapping/>
  </p:clrMapOvr>
  <mc:AlternateContent xmlns:mc="http://schemas.openxmlformats.org/markup-compatibility/2006">
    <mc:Choice xmlns:p14="http://schemas.microsoft.com/office/powerpoint/2010/main" Requires="p14">
      <p:transition spd="slow" p14:dur="2000" advClick="0" advTm="18402"/>
    </mc:Choice>
    <mc:Fallback>
      <p:transition spd="slow" advClick="0" advTm="184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3000"/>
                                        <p:tgtEl>
                                          <p:spTgt spid="9"/>
                                        </p:tgtEl>
                                      </p:cBhvr>
                                    </p:animEffect>
                                  </p:childTnLst>
                                </p:cTn>
                              </p:par>
                            </p:childTnLst>
                          </p:cTn>
                        </p:par>
                        <p:par>
                          <p:cTn id="8" fill="hold">
                            <p:stCondLst>
                              <p:cond delay="3000"/>
                            </p:stCondLst>
                            <p:childTnLst>
                              <p:par>
                                <p:cTn id="9" presetID="16" presetClass="entr" presetSubtype="21" fill="hold" grpId="0" nodeType="afterEffect">
                                  <p:stCondLst>
                                    <p:cond delay="1000"/>
                                  </p:stCondLst>
                                  <p:childTnLst>
                                    <p:set>
                                      <p:cBhvr>
                                        <p:cTn id="10" dur="1" fill="hold">
                                          <p:stCondLst>
                                            <p:cond delay="0"/>
                                          </p:stCondLst>
                                        </p:cTn>
                                        <p:tgtEl>
                                          <p:spTgt spid="12"/>
                                        </p:tgtEl>
                                        <p:attrNameLst>
                                          <p:attrName>style.visibility</p:attrName>
                                        </p:attrNameLst>
                                      </p:cBhvr>
                                      <p:to>
                                        <p:strVal val="visible"/>
                                      </p:to>
                                    </p:set>
                                    <p:animEffect transition="in" filter="barn(inVertical)">
                                      <p:cBhvr>
                                        <p:cTn id="11" dur="2000"/>
                                        <p:tgtEl>
                                          <p:spTgt spid="12"/>
                                        </p:tgtEl>
                                      </p:cBhvr>
                                    </p:animEffect>
                                  </p:childTnLst>
                                </p:cTn>
                              </p:par>
                            </p:childTnLst>
                          </p:cTn>
                        </p:par>
                        <p:par>
                          <p:cTn id="12" fill="hold">
                            <p:stCondLst>
                              <p:cond delay="6000"/>
                            </p:stCondLst>
                            <p:childTnLst>
                              <p:par>
                                <p:cTn id="13" presetID="1" presetClass="mediacall" presetSubtype="0" fill="hold" nodeType="afterEffect">
                                  <p:stCondLst>
                                    <p:cond delay="0"/>
                                  </p:stCondLst>
                                  <p:childTnLst>
                                    <p:cmd type="call" cmd="playFrom(0.0)">
                                      <p:cBhvr>
                                        <p:cTn id="14" dur="169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
                </p:tgtEl>
              </p:cMediaNode>
            </p:audio>
          </p:childTnLst>
        </p:cTn>
      </p:par>
    </p:tnLst>
    <p:bldLst>
      <p:bldP spid="9"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5" name="Screen Recording 4">
            <a:hlinkClick r:id="" action="ppaction://media"/>
            <a:extLst>
              <a:ext uri="{FF2B5EF4-FFF2-40B4-BE49-F238E27FC236}">
                <a16:creationId xmlns:a16="http://schemas.microsoft.com/office/drawing/2014/main" id="{0689CFD3-81A4-CADD-B95D-01D4B0375DE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096000"/>
          </a:xfrm>
          <a:prstGeom prst="rect">
            <a:avLst/>
          </a:prstGeom>
        </p:spPr>
      </p:pic>
    </p:spTree>
    <p:extLst>
      <p:ext uri="{BB962C8B-B14F-4D97-AF65-F5344CB8AC3E}">
        <p14:creationId xmlns:p14="http://schemas.microsoft.com/office/powerpoint/2010/main" val="94279387"/>
      </p:ext>
    </p:extLst>
  </p:cSld>
  <p:clrMapOvr>
    <a:masterClrMapping/>
  </p:clrMapOvr>
  <mc:AlternateContent xmlns:mc="http://schemas.openxmlformats.org/markup-compatibility/2006">
    <mc:Choice xmlns:p14="http://schemas.microsoft.com/office/powerpoint/2010/main" Requires="p14">
      <p:transition spd="slow" p14:dur="2000" advClick="0" advTm="12565"/>
    </mc:Choice>
    <mc:Fallback>
      <p:transition spd="slow" advClick="0" advTm="12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03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2" name="ThankYou">
            <a:hlinkClick r:id="" action="ppaction://media"/>
            <a:extLst>
              <a:ext uri="{FF2B5EF4-FFF2-40B4-BE49-F238E27FC236}">
                <a16:creationId xmlns:a16="http://schemas.microsoft.com/office/drawing/2014/main" id="{F351BEBB-AF18-0C8C-F9D0-733AD7B40D01}"/>
              </a:ext>
            </a:extLst>
          </p:cNvPr>
          <p:cNvPicPr>
            <a:picLocks noChangeAspect="1"/>
          </p:cNvPicPr>
          <p:nvPr>
            <a:audioFile r:link="rId1"/>
            <p:extLst>
              <p:ext uri="{DAA4B4D4-6D71-4841-9C94-3DE7FCFB9230}">
                <p14:media xmlns:p14="http://schemas.microsoft.com/office/powerpoint/2010/main" r:embed="rId2">
                  <p14:trim st="1998" end="1243.2902"/>
                </p14:media>
              </p:ext>
            </p:extLst>
          </p:nvPr>
        </p:nvPicPr>
        <p:blipFill>
          <a:blip r:embed="rId5"/>
          <a:stretch>
            <a:fillRect/>
          </a:stretch>
        </p:blipFill>
        <p:spPr>
          <a:xfrm>
            <a:off x="11582400" y="1410346"/>
            <a:ext cx="609600" cy="609600"/>
          </a:xfrm>
          <a:prstGeom prst="rect">
            <a:avLst/>
          </a:prstGeom>
        </p:spPr>
      </p:pic>
      <p:sp>
        <p:nvSpPr>
          <p:cNvPr id="3" name="Rectangle: Rounded Corners 2">
            <a:extLst>
              <a:ext uri="{FF2B5EF4-FFF2-40B4-BE49-F238E27FC236}">
                <a16:creationId xmlns:a16="http://schemas.microsoft.com/office/drawing/2014/main" id="{4E67A395-2D89-5E19-97DE-CE8FA96C5CB6}"/>
              </a:ext>
            </a:extLst>
          </p:cNvPr>
          <p:cNvSpPr/>
          <p:nvPr/>
        </p:nvSpPr>
        <p:spPr>
          <a:xfrm>
            <a:off x="0" y="0"/>
            <a:ext cx="12191999" cy="6858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THANK YOU</a:t>
            </a:r>
          </a:p>
        </p:txBody>
      </p:sp>
    </p:spTree>
    <p:extLst>
      <p:ext uri="{BB962C8B-B14F-4D97-AF65-F5344CB8AC3E}">
        <p14:creationId xmlns:p14="http://schemas.microsoft.com/office/powerpoint/2010/main" val="3881875701"/>
      </p:ext>
    </p:extLst>
  </p:cSld>
  <p:clrMapOvr>
    <a:masterClrMapping/>
  </p:clrMapOvr>
  <mc:AlternateContent xmlns:mc="http://schemas.openxmlformats.org/markup-compatibility/2006">
    <mc:Choice xmlns:p14="http://schemas.microsoft.com/office/powerpoint/2010/main" Requires="p14">
      <p:transition spd="slow" p14:dur="2000" advClick="0" advTm="7022"/>
    </mc:Choice>
    <mc:Fallback>
      <p:transition spd="slow" advClick="0" advTm="7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3000" fill="hold"/>
                                        <p:tgtEl>
                                          <p:spTgt spid="3"/>
                                        </p:tgtEl>
                                        <p:attrNameLst>
                                          <p:attrName>ppt_x</p:attrName>
                                        </p:attrNameLst>
                                      </p:cBhvr>
                                      <p:tavLst>
                                        <p:tav tm="0">
                                          <p:val>
                                            <p:strVal val="#ppt_x"/>
                                          </p:val>
                                        </p:tav>
                                        <p:tav tm="100000">
                                          <p:val>
                                            <p:strVal val="#ppt_x"/>
                                          </p:val>
                                        </p:tav>
                                      </p:tavLst>
                                    </p:anim>
                                    <p:anim calcmode="lin" valueType="num">
                                      <p:cBhvr additive="base">
                                        <p:cTn id="8" dur="30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3000"/>
                            </p:stCondLst>
                            <p:childTnLst>
                              <p:par>
                                <p:cTn id="10" presetID="1" presetClass="mediacall" presetSubtype="0" fill="hold" nodeType="afterEffect">
                                  <p:stCondLst>
                                    <p:cond delay="0"/>
                                  </p:stCondLst>
                                  <p:childTnLst>
                                    <p:cmd type="call" cmd="playFrom(0.0)">
                                      <p:cBhvr>
                                        <p:cTn id="11" dur="37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bldLst>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2" name="slide2">
            <a:hlinkClick r:id="" action="ppaction://media"/>
            <a:extLst>
              <a:ext uri="{FF2B5EF4-FFF2-40B4-BE49-F238E27FC236}">
                <a16:creationId xmlns:a16="http://schemas.microsoft.com/office/drawing/2014/main" id="{50E435C5-6443-E67D-2D91-2907B55716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pic>
        <p:nvPicPr>
          <p:cNvPr id="13" name="Content Placeholder 12">
            <a:extLst>
              <a:ext uri="{FF2B5EF4-FFF2-40B4-BE49-F238E27FC236}">
                <a16:creationId xmlns:a16="http://schemas.microsoft.com/office/drawing/2014/main" id="{D0AAC4C5-1F9A-40C6-2608-4D0A9EFA479E}"/>
              </a:ext>
            </a:extLst>
          </p:cNvPr>
          <p:cNvPicPr>
            <a:picLocks noGrp="1" noChangeAspect="1"/>
          </p:cNvPicPr>
          <p:nvPr>
            <p:ph idx="1"/>
          </p:nvPr>
        </p:nvPicPr>
        <p:blipFill>
          <a:blip r:embed="rId6">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tretch>
            <a:fillRect/>
          </a:stretch>
        </p:blipFill>
        <p:spPr>
          <a:xfrm>
            <a:off x="0" y="0"/>
            <a:ext cx="12192000" cy="6848659"/>
          </a:xfrm>
        </p:spPr>
      </p:pic>
    </p:spTree>
    <p:extLst>
      <p:ext uri="{BB962C8B-B14F-4D97-AF65-F5344CB8AC3E}">
        <p14:creationId xmlns:p14="http://schemas.microsoft.com/office/powerpoint/2010/main" val="1334299532"/>
      </p:ext>
    </p:extLst>
  </p:cSld>
  <p:clrMapOvr>
    <a:masterClrMapping/>
  </p:clrMapOvr>
  <mc:AlternateContent xmlns:mc="http://schemas.openxmlformats.org/markup-compatibility/2006">
    <mc:Choice xmlns:p14="http://schemas.microsoft.com/office/powerpoint/2010/main" Requires="p14">
      <p:transition spd="slow" p14:dur="2000" advClick="0" advTm="6581"/>
    </mc:Choice>
    <mc:Fallback>
      <p:transition spd="slow" advClick="0" advTm="6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4000"/>
                                        <p:tgtEl>
                                          <p:spTgt spid="13"/>
                                        </p:tgtEl>
                                      </p:cBhvr>
                                    </p:animEffect>
                                  </p:childTnLst>
                                </p:cTn>
                              </p:par>
                            </p:childTnLst>
                          </p:cTn>
                        </p:par>
                        <p:par>
                          <p:cTn id="8" fill="hold">
                            <p:stCondLst>
                              <p:cond delay="4000"/>
                            </p:stCondLst>
                            <p:childTnLst>
                              <p:par>
                                <p:cTn id="9" presetID="1" presetClass="mediacall" presetSubtype="0" fill="hold" nodeType="afterEffect">
                                  <p:stCondLst>
                                    <p:cond delay="0"/>
                                  </p:stCondLst>
                                  <p:childTnLst>
                                    <p:cmd type="call" cmd="playFrom(0.0)">
                                      <p:cBhvr>
                                        <p:cTn id="10" dur="65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slide3">
            <a:hlinkClick r:id="" action="ppaction://media"/>
            <a:extLst>
              <a:ext uri="{FF2B5EF4-FFF2-40B4-BE49-F238E27FC236}">
                <a16:creationId xmlns:a16="http://schemas.microsoft.com/office/drawing/2014/main" id="{990D99FB-1E69-02FA-2DD0-61C3157154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pic>
        <p:nvPicPr>
          <p:cNvPr id="5" name="Picture 4">
            <a:extLst>
              <a:ext uri="{FF2B5EF4-FFF2-40B4-BE49-F238E27FC236}">
                <a16:creationId xmlns:a16="http://schemas.microsoft.com/office/drawing/2014/main" id="{1CE19882-FA6D-D716-0753-4F03C820105B}"/>
              </a:ext>
            </a:extLst>
          </p:cNvPr>
          <p:cNvPicPr>
            <a:picLocks noChangeAspect="1"/>
          </p:cNvPicPr>
          <p:nvPr/>
        </p:nvPicPr>
        <p:blipFill>
          <a:blip r:embed="rId6"/>
          <a:stretch>
            <a:fillRect/>
          </a:stretch>
        </p:blipFill>
        <p:spPr>
          <a:xfrm>
            <a:off x="0" y="0"/>
            <a:ext cx="12191999" cy="6858000"/>
          </a:xfrm>
          <a:prstGeom prst="rect">
            <a:avLst/>
          </a:prstGeom>
        </p:spPr>
      </p:pic>
    </p:spTree>
    <p:extLst>
      <p:ext uri="{BB962C8B-B14F-4D97-AF65-F5344CB8AC3E}">
        <p14:creationId xmlns:p14="http://schemas.microsoft.com/office/powerpoint/2010/main" val="3662666735"/>
      </p:ext>
    </p:extLst>
  </p:cSld>
  <p:clrMapOvr>
    <a:masterClrMapping/>
  </p:clrMapOvr>
  <mc:AlternateContent xmlns:mc="http://schemas.openxmlformats.org/markup-compatibility/2006">
    <mc:Choice xmlns:p14="http://schemas.microsoft.com/office/powerpoint/2010/main" Requires="p14">
      <p:transition spd="slow" p14:dur="2000" advClick="0" advTm="68839"/>
    </mc:Choice>
    <mc:Fallback>
      <p:transition spd="slow" advClick="0" advTm="68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2000"/>
                                        <p:tgtEl>
                                          <p:spTgt spid="5"/>
                                        </p:tgtEl>
                                      </p:cBhvr>
                                    </p:animEffect>
                                  </p:childTnLst>
                                </p:cTn>
                              </p:par>
                            </p:childTnLst>
                          </p:cTn>
                        </p:par>
                        <p:par>
                          <p:cTn id="8" fill="hold">
                            <p:stCondLst>
                              <p:cond delay="2000"/>
                            </p:stCondLst>
                            <p:childTnLst>
                              <p:par>
                                <p:cTn id="9" presetID="1" presetClass="mediacall" presetSubtype="0" fill="hold" nodeType="afterEffect">
                                  <p:stCondLst>
                                    <p:cond delay="0"/>
                                  </p:stCondLst>
                                  <p:childTnLst>
                                    <p:cmd type="call" cmd="playFrom(0.0)">
                                      <p:cBhvr>
                                        <p:cTn id="10" dur="688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5" name="Slide4">
            <a:hlinkClick r:id="" action="ppaction://media"/>
            <a:extLst>
              <a:ext uri="{FF2B5EF4-FFF2-40B4-BE49-F238E27FC236}">
                <a16:creationId xmlns:a16="http://schemas.microsoft.com/office/drawing/2014/main" id="{EB68A073-63BC-1FCC-57FA-CAEF843E3BDB}"/>
              </a:ext>
            </a:extLst>
          </p:cNvPr>
          <p:cNvPicPr>
            <a:picLocks noChangeAspect="1"/>
          </p:cNvPicPr>
          <p:nvPr>
            <a:audioFile r:link="rId2"/>
            <p:extLst>
              <p:ext uri="{DAA4B4D4-6D71-4841-9C94-3DE7FCFB9230}">
                <p14:media xmlns:p14="http://schemas.microsoft.com/office/powerpoint/2010/main" r:embed="rId3">
                  <p14:trim st="3429"/>
                </p14:media>
              </p:ext>
            </p:extLst>
          </p:nvPr>
        </p:nvPicPr>
        <p:blipFill>
          <a:blip r:embed="rId6"/>
          <a:stretch>
            <a:fillRect/>
          </a:stretch>
        </p:blipFill>
        <p:spPr>
          <a:xfrm>
            <a:off x="10983132" y="5650423"/>
            <a:ext cx="609600" cy="609600"/>
          </a:xfrm>
          <a:prstGeom prst="rect">
            <a:avLst/>
          </a:prstGeom>
        </p:spPr>
      </p:pic>
      <p:sp>
        <p:nvSpPr>
          <p:cNvPr id="4" name="Rectangle 3">
            <a:extLst>
              <a:ext uri="{FF2B5EF4-FFF2-40B4-BE49-F238E27FC236}">
                <a16:creationId xmlns:a16="http://schemas.microsoft.com/office/drawing/2014/main" id="{CDA883ED-612E-DC8F-575A-C5BBE00354AB}"/>
              </a:ext>
            </a:extLst>
          </p:cNvPr>
          <p:cNvSpPr/>
          <p:nvPr/>
        </p:nvSpPr>
        <p:spPr>
          <a:xfrm>
            <a:off x="146956" y="4196442"/>
            <a:ext cx="5900057" cy="250915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marL="285750" indent="-285750">
              <a:buFont typeface="Arial" panose="020B0604020202020204" pitchFamily="34" charset="0"/>
              <a:buChar char="•"/>
            </a:pPr>
            <a:r>
              <a:rPr lang="en-US" sz="2400" dirty="0">
                <a:solidFill>
                  <a:srgbClr val="0070C0"/>
                </a:solidFill>
              </a:rPr>
              <a:t>Fatal and non-Fatal accidents from 1985 to 2014 by top 56 international  airlines</a:t>
            </a:r>
          </a:p>
          <a:p>
            <a:pPr marL="285750" indent="-285750">
              <a:buFont typeface="Arial" panose="020B0604020202020204" pitchFamily="34" charset="0"/>
              <a:buChar char="•"/>
            </a:pPr>
            <a:r>
              <a:rPr lang="en-US" sz="2400" dirty="0">
                <a:solidFill>
                  <a:srgbClr val="0070C0"/>
                </a:solidFill>
              </a:rPr>
              <a:t>US general Aviation Safety Data</a:t>
            </a:r>
          </a:p>
          <a:p>
            <a:pPr marL="285750" indent="-285750">
              <a:buFont typeface="Arial" panose="020B0604020202020204" pitchFamily="34" charset="0"/>
              <a:buChar char="•"/>
            </a:pPr>
            <a:r>
              <a:rPr lang="en-US" sz="2400" dirty="0">
                <a:solidFill>
                  <a:srgbClr val="0070C0"/>
                </a:solidFill>
              </a:rPr>
              <a:t>US Carrier Safety Data</a:t>
            </a:r>
          </a:p>
          <a:p>
            <a:pPr algn="ctr"/>
            <a:endParaRPr lang="en-US" dirty="0"/>
          </a:p>
        </p:txBody>
      </p:sp>
      <p:graphicFrame>
        <p:nvGraphicFramePr>
          <p:cNvPr id="2" name="Content Placeholder 3">
            <a:extLst>
              <a:ext uri="{FF2B5EF4-FFF2-40B4-BE49-F238E27FC236}">
                <a16:creationId xmlns:a16="http://schemas.microsoft.com/office/drawing/2014/main" id="{12ECEA53-A80B-15AD-9502-EFE2AEE6A1AF}"/>
              </a:ext>
            </a:extLst>
          </p:cNvPr>
          <p:cNvGraphicFramePr>
            <a:graphicFrameLocks noGrp="1"/>
          </p:cNvGraphicFramePr>
          <p:nvPr>
            <p:ph idx="1"/>
            <p:extLst>
              <p:ext uri="{D42A27DB-BD31-4B8C-83A1-F6EECF244321}">
                <p14:modId xmlns:p14="http://schemas.microsoft.com/office/powerpoint/2010/main" val="493887343"/>
              </p:ext>
            </p:extLst>
          </p:nvPr>
        </p:nvGraphicFramePr>
        <p:xfrm>
          <a:off x="125186" y="362636"/>
          <a:ext cx="5900057" cy="368940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6" name="Rectangle 5">
            <a:extLst>
              <a:ext uri="{FF2B5EF4-FFF2-40B4-BE49-F238E27FC236}">
                <a16:creationId xmlns:a16="http://schemas.microsoft.com/office/drawing/2014/main" id="{BC4A9313-36CC-ACE7-37A4-EDF313AB11CB}"/>
              </a:ext>
            </a:extLst>
          </p:cNvPr>
          <p:cNvSpPr/>
          <p:nvPr/>
        </p:nvSpPr>
        <p:spPr>
          <a:xfrm>
            <a:off x="6144987" y="4196442"/>
            <a:ext cx="5900057" cy="250915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marL="285750" indent="-285750">
              <a:buFont typeface="Arial" panose="020B0604020202020204" pitchFamily="34" charset="0"/>
              <a:buChar char="•"/>
            </a:pPr>
            <a:r>
              <a:rPr lang="en-US" sz="2400" dirty="0">
                <a:solidFill>
                  <a:srgbClr val="0070C0"/>
                </a:solidFill>
              </a:rPr>
              <a:t>Number of miles traveled by all countries worldwide from 1980 to 2020</a:t>
            </a:r>
          </a:p>
          <a:p>
            <a:pPr marL="285750" indent="-285750">
              <a:buFont typeface="Arial" panose="020B0604020202020204" pitchFamily="34" charset="0"/>
              <a:buChar char="•"/>
            </a:pPr>
            <a:r>
              <a:rPr lang="en-US" sz="2400" dirty="0">
                <a:solidFill>
                  <a:srgbClr val="0070C0"/>
                </a:solidFill>
              </a:rPr>
              <a:t>Airline passenger satisfaction</a:t>
            </a:r>
          </a:p>
          <a:p>
            <a:pPr algn="ctr"/>
            <a:endParaRPr lang="en-US" dirty="0"/>
          </a:p>
        </p:txBody>
      </p:sp>
      <p:graphicFrame>
        <p:nvGraphicFramePr>
          <p:cNvPr id="7" name="Content Placeholder 3">
            <a:extLst>
              <a:ext uri="{FF2B5EF4-FFF2-40B4-BE49-F238E27FC236}">
                <a16:creationId xmlns:a16="http://schemas.microsoft.com/office/drawing/2014/main" id="{BB44D75A-082F-F572-AFB3-E6AA5E6C9B93}"/>
              </a:ext>
            </a:extLst>
          </p:cNvPr>
          <p:cNvGraphicFramePr>
            <a:graphicFrameLocks/>
          </p:cNvGraphicFramePr>
          <p:nvPr>
            <p:extLst>
              <p:ext uri="{D42A27DB-BD31-4B8C-83A1-F6EECF244321}">
                <p14:modId xmlns:p14="http://schemas.microsoft.com/office/powerpoint/2010/main" val="2347150392"/>
              </p:ext>
            </p:extLst>
          </p:nvPr>
        </p:nvGraphicFramePr>
        <p:xfrm>
          <a:off x="6166759" y="362636"/>
          <a:ext cx="5878285" cy="3689405"/>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custDataLst>
      <p:tags r:id="rId1"/>
    </p:custDataLst>
    <p:extLst>
      <p:ext uri="{BB962C8B-B14F-4D97-AF65-F5344CB8AC3E}">
        <p14:creationId xmlns:p14="http://schemas.microsoft.com/office/powerpoint/2010/main" val="4118886242"/>
      </p:ext>
    </p:extLst>
  </p:cSld>
  <p:clrMapOvr>
    <a:masterClrMapping/>
  </p:clrMapOvr>
  <mc:AlternateContent xmlns:mc="http://schemas.openxmlformats.org/markup-compatibility/2006">
    <mc:Choice xmlns:p14="http://schemas.microsoft.com/office/powerpoint/2010/main" Requires="p14">
      <p:transition spd="slow" p14:dur="2000" advClick="0" advTm="59642"/>
    </mc:Choice>
    <mc:Fallback>
      <p:transition spd="slow" advClick="0" advTm="596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1" presetClass="mediacall" presetSubtype="0" fill="hold" nodeType="afterEffect">
                                  <p:stCondLst>
                                    <p:cond delay="500"/>
                                  </p:stCondLst>
                                  <p:childTnLst>
                                    <p:cmd type="call" cmd="playFrom(0.0)">
                                      <p:cBhvr>
                                        <p:cTn id="26" dur="562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5"/>
                </p:tgtEl>
              </p:cMediaNode>
            </p:audio>
          </p:childTnLst>
        </p:cTn>
      </p:par>
    </p:tnLst>
    <p:bldLst>
      <p:bldP spid="4" grpId="0" animBg="1"/>
      <p:bldGraphic spid="2" grpId="0">
        <p:bldAsOne/>
      </p:bldGraphic>
      <p:bldP spid="6" grpId="0" animBg="1"/>
      <p:bldGraphic spid="7"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3" name="slide5b">
            <a:hlinkClick r:id="" action="ppaction://media"/>
            <a:extLst>
              <a:ext uri="{FF2B5EF4-FFF2-40B4-BE49-F238E27FC236}">
                <a16:creationId xmlns:a16="http://schemas.microsoft.com/office/drawing/2014/main" id="{74556FA2-5474-A93C-E400-27DADC06498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5791200" y="3124200"/>
            <a:ext cx="609600" cy="609600"/>
          </a:xfrm>
          <a:prstGeom prst="rect">
            <a:avLst/>
          </a:prstGeom>
        </p:spPr>
      </p:pic>
      <p:pic>
        <p:nvPicPr>
          <p:cNvPr id="2" name="Slide5">
            <a:hlinkClick r:id="" action="ppaction://media"/>
            <a:extLst>
              <a:ext uri="{FF2B5EF4-FFF2-40B4-BE49-F238E27FC236}">
                <a16:creationId xmlns:a16="http://schemas.microsoft.com/office/drawing/2014/main" id="{A48FE19E-887F-1113-10CE-4DFDFE59D2C0}"/>
              </a:ext>
            </a:extLst>
          </p:cNvPr>
          <p:cNvPicPr>
            <a:picLocks noChangeAspect="1"/>
          </p:cNvPicPr>
          <p:nvPr>
            <a:audioFile r:link="rId4"/>
            <p:extLst>
              <p:ext uri="{DAA4B4D4-6D71-4841-9C94-3DE7FCFB9230}">
                <p14:media xmlns:p14="http://schemas.microsoft.com/office/powerpoint/2010/main" r:embed="rId5">
                  <p14:trim st="3000"/>
                </p14:media>
              </p:ext>
            </p:extLst>
          </p:nvPr>
        </p:nvPicPr>
        <p:blipFill>
          <a:blip r:embed="rId8"/>
          <a:stretch>
            <a:fillRect/>
          </a:stretch>
        </p:blipFill>
        <p:spPr>
          <a:xfrm>
            <a:off x="5791200" y="3124200"/>
            <a:ext cx="609600" cy="609600"/>
          </a:xfrm>
          <a:prstGeom prst="rect">
            <a:avLst/>
          </a:prstGeom>
        </p:spPr>
      </p:pic>
      <p:pic>
        <p:nvPicPr>
          <p:cNvPr id="14" name="Picture 13">
            <a:extLst>
              <a:ext uri="{FF2B5EF4-FFF2-40B4-BE49-F238E27FC236}">
                <a16:creationId xmlns:a16="http://schemas.microsoft.com/office/drawing/2014/main" id="{D87A4CA7-2602-3A1E-C775-25F9AE2CA53E}"/>
              </a:ext>
            </a:extLst>
          </p:cNvPr>
          <p:cNvPicPr>
            <a:picLocks noChangeAspect="1"/>
          </p:cNvPicPr>
          <p:nvPr/>
        </p:nvPicPr>
        <p:blipFill>
          <a:blip r:embed="rId9"/>
          <a:stretch>
            <a:fillRect/>
          </a:stretch>
        </p:blipFill>
        <p:spPr>
          <a:xfrm>
            <a:off x="0" y="0"/>
            <a:ext cx="12192000" cy="6857999"/>
          </a:xfrm>
          <a:prstGeom prst="rect">
            <a:avLst/>
          </a:prstGeom>
        </p:spPr>
      </p:pic>
      <p:pic>
        <p:nvPicPr>
          <p:cNvPr id="16" name="Picture 15">
            <a:extLst>
              <a:ext uri="{FF2B5EF4-FFF2-40B4-BE49-F238E27FC236}">
                <a16:creationId xmlns:a16="http://schemas.microsoft.com/office/drawing/2014/main" id="{88F95EC7-E0D3-3211-1F9B-087E74C6E28A}"/>
              </a:ext>
            </a:extLst>
          </p:cNvPr>
          <p:cNvPicPr>
            <a:picLocks noChangeAspect="1"/>
          </p:cNvPicPr>
          <p:nvPr/>
        </p:nvPicPr>
        <p:blipFill>
          <a:blip r:embed="rId10"/>
          <a:stretch>
            <a:fillRect/>
          </a:stretch>
        </p:blipFill>
        <p:spPr>
          <a:xfrm>
            <a:off x="1" y="0"/>
            <a:ext cx="12191999" cy="6858000"/>
          </a:xfrm>
          <a:prstGeom prst="rect">
            <a:avLst/>
          </a:prstGeom>
        </p:spPr>
      </p:pic>
    </p:spTree>
    <p:custDataLst>
      <p:tags r:id="rId1"/>
    </p:custDataLst>
    <p:extLst>
      <p:ext uri="{BB962C8B-B14F-4D97-AF65-F5344CB8AC3E}">
        <p14:creationId xmlns:p14="http://schemas.microsoft.com/office/powerpoint/2010/main" val="3183626118"/>
      </p:ext>
    </p:extLst>
  </p:cSld>
  <p:clrMapOvr>
    <a:masterClrMapping/>
  </p:clrMapOvr>
  <mc:AlternateContent xmlns:mc="http://schemas.openxmlformats.org/markup-compatibility/2006">
    <mc:Choice xmlns:p14="http://schemas.microsoft.com/office/powerpoint/2010/main" Requires="p14">
      <p:transition spd="slow" p14:dur="2000" advClick="0" advTm="72339"/>
    </mc:Choice>
    <mc:Fallback>
      <p:transition spd="slow" advClick="0" advTm="72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3000"/>
                                        <p:tgtEl>
                                          <p:spTgt spid="16"/>
                                        </p:tgtEl>
                                      </p:cBhvr>
                                    </p:animEffect>
                                  </p:childTnLst>
                                </p:cTn>
                              </p:par>
                            </p:childTnLst>
                          </p:cTn>
                        </p:par>
                        <p:par>
                          <p:cTn id="8" fill="hold">
                            <p:stCondLst>
                              <p:cond delay="3000"/>
                            </p:stCondLst>
                            <p:childTnLst>
                              <p:par>
                                <p:cTn id="9" presetID="1" presetClass="mediacall" presetSubtype="0" fill="hold" nodeType="afterEffect">
                                  <p:stCondLst>
                                    <p:cond delay="0"/>
                                  </p:stCondLst>
                                  <p:childTnLst>
                                    <p:cmd type="call" cmd="playFrom(0.0)">
                                      <p:cBhvr>
                                        <p:cTn id="10" dur="69339" fill="hold"/>
                                        <p:tgtEl>
                                          <p:spTgt spid="2"/>
                                        </p:tgtEl>
                                      </p:cBhvr>
                                    </p:cmd>
                                  </p:childTnLst>
                                </p:cTn>
                              </p:par>
                            </p:childTnLst>
                          </p:cTn>
                        </p:par>
                        <p:par>
                          <p:cTn id="11" fill="hold">
                            <p:stCondLst>
                              <p:cond delay="72339"/>
                            </p:stCondLst>
                            <p:childTnLst>
                              <p:par>
                                <p:cTn id="12" presetID="16" presetClass="exit" presetSubtype="21" fill="hold" nodeType="afterEffect">
                                  <p:stCondLst>
                                    <p:cond delay="0"/>
                                  </p:stCondLst>
                                  <p:childTnLst>
                                    <p:animEffect transition="out" filter="barn(inVertical)">
                                      <p:cBhvr>
                                        <p:cTn id="13" dur="3000"/>
                                        <p:tgtEl>
                                          <p:spTgt spid="16"/>
                                        </p:tgtEl>
                                      </p:cBhvr>
                                    </p:animEffect>
                                    <p:set>
                                      <p:cBhvr>
                                        <p:cTn id="14" dur="1" fill="hold">
                                          <p:stCondLst>
                                            <p:cond delay="2999"/>
                                          </p:stCondLst>
                                        </p:cTn>
                                        <p:tgtEl>
                                          <p:spTgt spid="16"/>
                                        </p:tgtEl>
                                        <p:attrNameLst>
                                          <p:attrName>style.visibility</p:attrName>
                                        </p:attrNameLst>
                                      </p:cBhvr>
                                      <p:to>
                                        <p:strVal val="hidden"/>
                                      </p:to>
                                    </p:set>
                                  </p:childTnLst>
                                </p:cTn>
                              </p:par>
                            </p:childTnLst>
                          </p:cTn>
                        </p:par>
                        <p:par>
                          <p:cTn id="15" fill="hold">
                            <p:stCondLst>
                              <p:cond delay="75339"/>
                            </p:stCondLst>
                            <p:childTnLst>
                              <p:par>
                                <p:cTn id="16" presetID="16" presetClass="entr" presetSubtype="21"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inVertical)">
                                      <p:cBhvr>
                                        <p:cTn id="18" dur="2500"/>
                                        <p:tgtEl>
                                          <p:spTgt spid="14"/>
                                        </p:tgtEl>
                                      </p:cBhvr>
                                    </p:animEffect>
                                  </p:childTnLst>
                                </p:cTn>
                              </p:par>
                            </p:childTnLst>
                          </p:cTn>
                        </p:par>
                        <p:par>
                          <p:cTn id="19" fill="hold">
                            <p:stCondLst>
                              <p:cond delay="77839"/>
                            </p:stCondLst>
                            <p:childTnLst>
                              <p:par>
                                <p:cTn id="20" presetID="1" presetClass="mediacall" presetSubtype="0" fill="hold" nodeType="afterEffect">
                                  <p:stCondLst>
                                    <p:cond delay="500"/>
                                  </p:stCondLst>
                                  <p:childTnLst>
                                    <p:cmd type="call" cmd="playFrom(0.0)">
                                      <p:cBhvr>
                                        <p:cTn id="21" dur="2039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2"/>
                </p:tgtEl>
              </p:cMediaNode>
            </p:audio>
            <p:audio>
              <p:cMediaNode vol="80000">
                <p:cTn id="23"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2" name="Slide6">
            <a:hlinkClick r:id="" action="ppaction://media"/>
            <a:extLst>
              <a:ext uri="{FF2B5EF4-FFF2-40B4-BE49-F238E27FC236}">
                <a16:creationId xmlns:a16="http://schemas.microsoft.com/office/drawing/2014/main" id="{4CD1E582-BD9C-FC9D-6937-CB10B893DF36}"/>
              </a:ext>
            </a:extLst>
          </p:cNvPr>
          <p:cNvPicPr>
            <a:picLocks noChangeAspect="1"/>
          </p:cNvPicPr>
          <p:nvPr>
            <a:audioFile r:link="rId1"/>
            <p:extLst>
              <p:ext uri="{DAA4B4D4-6D71-4841-9C94-3DE7FCFB9230}">
                <p14:media xmlns:p14="http://schemas.microsoft.com/office/powerpoint/2010/main" r:embed="rId2">
                  <p14:trim st="1170"/>
                </p14:media>
              </p:ext>
            </p:extLst>
          </p:nvPr>
        </p:nvPicPr>
        <p:blipFill>
          <a:blip r:embed="rId5"/>
          <a:stretch>
            <a:fillRect/>
          </a:stretch>
        </p:blipFill>
        <p:spPr>
          <a:xfrm>
            <a:off x="5791200" y="3124200"/>
            <a:ext cx="609600" cy="609600"/>
          </a:xfrm>
          <a:prstGeom prst="rect">
            <a:avLst/>
          </a:prstGeom>
        </p:spPr>
      </p:pic>
      <p:pic>
        <p:nvPicPr>
          <p:cNvPr id="3" name="Picture 2">
            <a:extLst>
              <a:ext uri="{FF2B5EF4-FFF2-40B4-BE49-F238E27FC236}">
                <a16:creationId xmlns:a16="http://schemas.microsoft.com/office/drawing/2014/main" id="{425388E1-839A-E049-D9D4-6B5DCFB531A6}"/>
              </a:ext>
            </a:extLst>
          </p:cNvPr>
          <p:cNvPicPr>
            <a:picLocks noChangeAspect="1"/>
          </p:cNvPicPr>
          <p:nvPr/>
        </p:nvPicPr>
        <p:blipFill>
          <a:blip r:embed="rId6"/>
          <a:stretch>
            <a:fillRect/>
          </a:stretch>
        </p:blipFill>
        <p:spPr>
          <a:xfrm>
            <a:off x="0" y="0"/>
            <a:ext cx="12192000" cy="6958013"/>
          </a:xfrm>
          <a:prstGeom prst="rect">
            <a:avLst/>
          </a:prstGeom>
        </p:spPr>
      </p:pic>
    </p:spTree>
    <p:extLst>
      <p:ext uri="{BB962C8B-B14F-4D97-AF65-F5344CB8AC3E}">
        <p14:creationId xmlns:p14="http://schemas.microsoft.com/office/powerpoint/2010/main" val="847636372"/>
      </p:ext>
    </p:extLst>
  </p:cSld>
  <p:clrMapOvr>
    <a:masterClrMapping/>
  </p:clrMapOvr>
  <mc:AlternateContent xmlns:mc="http://schemas.openxmlformats.org/markup-compatibility/2006">
    <mc:Choice xmlns:p14="http://schemas.microsoft.com/office/powerpoint/2010/main" Requires="p14">
      <p:transition spd="slow" p14:dur="2000" advClick="0" advTm="27131"/>
    </mc:Choice>
    <mc:Fallback>
      <p:transition spd="slow" advClick="0" advTm="271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4000"/>
                                        <p:tgtEl>
                                          <p:spTgt spid="3"/>
                                        </p:tgtEl>
                                      </p:cBhvr>
                                    </p:animEffect>
                                  </p:childTnLst>
                                </p:cTn>
                              </p:par>
                            </p:childTnLst>
                          </p:cTn>
                        </p:par>
                        <p:par>
                          <p:cTn id="8" fill="hold">
                            <p:stCondLst>
                              <p:cond delay="4000"/>
                            </p:stCondLst>
                            <p:childTnLst>
                              <p:par>
                                <p:cTn id="9" presetID="1" presetClass="mediacall" presetSubtype="0" fill="hold" nodeType="afterEffect">
                                  <p:stCondLst>
                                    <p:cond delay="0"/>
                                  </p:stCondLst>
                                  <p:childTnLst>
                                    <p:cmd type="call" cmd="playFrom(0.0)">
                                      <p:cBhvr>
                                        <p:cTn id="10" dur="259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2" name="Slide7">
            <a:hlinkClick r:id="" action="ppaction://media"/>
            <a:extLst>
              <a:ext uri="{FF2B5EF4-FFF2-40B4-BE49-F238E27FC236}">
                <a16:creationId xmlns:a16="http://schemas.microsoft.com/office/drawing/2014/main" id="{6445F4B4-48FA-1AD7-BD07-D213F02BF8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08597" y="5510939"/>
            <a:ext cx="609600" cy="609600"/>
          </a:xfrm>
          <a:prstGeom prst="rect">
            <a:avLst/>
          </a:prstGeom>
        </p:spPr>
      </p:pic>
      <p:pic>
        <p:nvPicPr>
          <p:cNvPr id="4" name="Picture 3">
            <a:extLst>
              <a:ext uri="{FF2B5EF4-FFF2-40B4-BE49-F238E27FC236}">
                <a16:creationId xmlns:a16="http://schemas.microsoft.com/office/drawing/2014/main" id="{D9E602CA-EA8C-CB9A-C04E-191C0EF1557E}"/>
              </a:ext>
            </a:extLst>
          </p:cNvPr>
          <p:cNvPicPr>
            <a:picLocks noChangeAspect="1"/>
          </p:cNvPicPr>
          <p:nvPr/>
        </p:nvPicPr>
        <p:blipFill>
          <a:blip r:embed="rId6"/>
          <a:stretch>
            <a:fillRect/>
          </a:stretch>
        </p:blipFill>
        <p:spPr>
          <a:xfrm>
            <a:off x="-100012" y="0"/>
            <a:ext cx="12292012" cy="6972300"/>
          </a:xfrm>
          <a:prstGeom prst="rect">
            <a:avLst/>
          </a:prstGeom>
        </p:spPr>
      </p:pic>
    </p:spTree>
    <p:extLst>
      <p:ext uri="{BB962C8B-B14F-4D97-AF65-F5344CB8AC3E}">
        <p14:creationId xmlns:p14="http://schemas.microsoft.com/office/powerpoint/2010/main" val="4095553980"/>
      </p:ext>
    </p:extLst>
  </p:cSld>
  <p:clrMapOvr>
    <a:masterClrMapping/>
  </p:clrMapOvr>
  <mc:AlternateContent xmlns:mc="http://schemas.openxmlformats.org/markup-compatibility/2006">
    <mc:Choice xmlns:p14="http://schemas.microsoft.com/office/powerpoint/2010/main" Requires="p14">
      <p:transition spd="slow" p14:dur="2000" advClick="0" advTm="15428"/>
    </mc:Choice>
    <mc:Fallback>
      <p:transition spd="slow" advClick="0" advTm="15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4000"/>
                                        <p:tgtEl>
                                          <p:spTgt spid="4"/>
                                        </p:tgtEl>
                                      </p:cBhvr>
                                    </p:animEffect>
                                  </p:childTnLst>
                                </p:cTn>
                              </p:par>
                            </p:childTnLst>
                          </p:cTn>
                        </p:par>
                        <p:par>
                          <p:cTn id="8" fill="hold">
                            <p:stCondLst>
                              <p:cond delay="4000"/>
                            </p:stCondLst>
                            <p:childTnLst>
                              <p:par>
                                <p:cTn id="9" presetID="1" presetClass="mediacall" presetSubtype="0" fill="hold" nodeType="afterEffect">
                                  <p:stCondLst>
                                    <p:cond delay="0"/>
                                  </p:stCondLst>
                                  <p:childTnLst>
                                    <p:cmd type="call" cmd="playFrom(0.0)">
                                      <p:cBhvr>
                                        <p:cTn id="10" dur="154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Slide8">
            <a:hlinkClick r:id="" action="ppaction://media"/>
            <a:extLst>
              <a:ext uri="{FF2B5EF4-FFF2-40B4-BE49-F238E27FC236}">
                <a16:creationId xmlns:a16="http://schemas.microsoft.com/office/drawing/2014/main" id="{EA694B3A-2C34-B3E9-5E3D-49B6CC57CBE8}"/>
              </a:ext>
            </a:extLst>
          </p:cNvPr>
          <p:cNvPicPr>
            <a:picLocks noChangeAspect="1"/>
          </p:cNvPicPr>
          <p:nvPr>
            <a:audioFile r:link="rId1"/>
            <p:extLst>
              <p:ext uri="{DAA4B4D4-6D71-4841-9C94-3DE7FCFB9230}">
                <p14:media xmlns:p14="http://schemas.microsoft.com/office/powerpoint/2010/main" r:embed="rId2">
                  <p14:trim st="2516"/>
                </p14:media>
              </p:ext>
            </p:extLst>
          </p:nvPr>
        </p:nvPicPr>
        <p:blipFill>
          <a:blip r:embed="rId5"/>
          <a:stretch>
            <a:fillRect/>
          </a:stretch>
        </p:blipFill>
        <p:spPr>
          <a:xfrm>
            <a:off x="6096000" y="3124200"/>
            <a:ext cx="609600" cy="609600"/>
          </a:xfrm>
          <a:prstGeom prst="rect">
            <a:avLst/>
          </a:prstGeom>
        </p:spPr>
      </p:pic>
      <p:pic>
        <p:nvPicPr>
          <p:cNvPr id="3" name="Picture 2">
            <a:extLst>
              <a:ext uri="{FF2B5EF4-FFF2-40B4-BE49-F238E27FC236}">
                <a16:creationId xmlns:a16="http://schemas.microsoft.com/office/drawing/2014/main" id="{02E47624-52E0-7951-687B-49F12E24481E}"/>
              </a:ext>
            </a:extLst>
          </p:cNvPr>
          <p:cNvPicPr>
            <a:picLocks noChangeAspect="1"/>
          </p:cNvPicPr>
          <p:nvPr/>
        </p:nvPicPr>
        <p:blipFill>
          <a:blip r:embed="rId6"/>
          <a:stretch>
            <a:fillRect/>
          </a:stretch>
        </p:blipFill>
        <p:spPr>
          <a:xfrm>
            <a:off x="0" y="0"/>
            <a:ext cx="12192000" cy="6858000"/>
          </a:xfrm>
          <a:prstGeom prst="rect">
            <a:avLst/>
          </a:prstGeom>
        </p:spPr>
      </p:pic>
    </p:spTree>
    <p:extLst>
      <p:ext uri="{BB962C8B-B14F-4D97-AF65-F5344CB8AC3E}">
        <p14:creationId xmlns:p14="http://schemas.microsoft.com/office/powerpoint/2010/main" val="2789232533"/>
      </p:ext>
    </p:extLst>
  </p:cSld>
  <p:clrMapOvr>
    <a:masterClrMapping/>
  </p:clrMapOvr>
  <mc:AlternateContent xmlns:mc="http://schemas.openxmlformats.org/markup-compatibility/2006">
    <mc:Choice xmlns:p14="http://schemas.microsoft.com/office/powerpoint/2010/main" Requires="p14">
      <p:transition spd="slow" p14:dur="2000" advClick="0" advTm="24693"/>
    </mc:Choice>
    <mc:Fallback>
      <p:transition spd="slow" advClick="0" advTm="246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4000"/>
                                        <p:tgtEl>
                                          <p:spTgt spid="3"/>
                                        </p:tgtEl>
                                      </p:cBhvr>
                                    </p:animEffect>
                                  </p:childTnLst>
                                </p:cTn>
                              </p:par>
                            </p:childTnLst>
                          </p:cTn>
                        </p:par>
                        <p:par>
                          <p:cTn id="8" fill="hold">
                            <p:stCondLst>
                              <p:cond delay="4000"/>
                            </p:stCondLst>
                            <p:childTnLst>
                              <p:par>
                                <p:cTn id="9" presetID="1" presetClass="mediacall" presetSubtype="0" fill="hold" nodeType="afterEffect">
                                  <p:stCondLst>
                                    <p:cond delay="0"/>
                                  </p:stCondLst>
                                  <p:childTnLst>
                                    <p:cmd type="call" cmd="playFrom(0.0)">
                                      <p:cBhvr>
                                        <p:cTn id="10" dur="261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2" name="Slide9">
            <a:hlinkClick r:id="" action="ppaction://media"/>
            <a:extLst>
              <a:ext uri="{FF2B5EF4-FFF2-40B4-BE49-F238E27FC236}">
                <a16:creationId xmlns:a16="http://schemas.microsoft.com/office/drawing/2014/main" id="{C8B6F0D3-7876-5DF6-986C-708683568D06}"/>
              </a:ext>
            </a:extLst>
          </p:cNvPr>
          <p:cNvPicPr>
            <a:picLocks noChangeAspect="1"/>
          </p:cNvPicPr>
          <p:nvPr>
            <a:audioFile r:link="rId1"/>
            <p:extLst>
              <p:ext uri="{DAA4B4D4-6D71-4841-9C94-3DE7FCFB9230}">
                <p14:media xmlns:p14="http://schemas.microsoft.com/office/powerpoint/2010/main" r:embed="rId2">
                  <p14:trim st="3377"/>
                </p14:media>
              </p:ext>
            </p:extLst>
          </p:nvPr>
        </p:nvPicPr>
        <p:blipFill>
          <a:blip r:embed="rId5"/>
          <a:stretch>
            <a:fillRect/>
          </a:stretch>
        </p:blipFill>
        <p:spPr>
          <a:xfrm>
            <a:off x="5791200" y="3124200"/>
            <a:ext cx="609600" cy="609600"/>
          </a:xfrm>
          <a:prstGeom prst="rect">
            <a:avLst/>
          </a:prstGeom>
        </p:spPr>
      </p:pic>
      <p:sp>
        <p:nvSpPr>
          <p:cNvPr id="11" name="Rectangle: Rounded Corners 10">
            <a:extLst>
              <a:ext uri="{FF2B5EF4-FFF2-40B4-BE49-F238E27FC236}">
                <a16:creationId xmlns:a16="http://schemas.microsoft.com/office/drawing/2014/main" id="{626E7921-7418-1F2F-1258-6DE8CC2A9BE6}"/>
              </a:ext>
            </a:extLst>
          </p:cNvPr>
          <p:cNvSpPr/>
          <p:nvPr/>
        </p:nvSpPr>
        <p:spPr>
          <a:xfrm>
            <a:off x="3501115" y="5600695"/>
            <a:ext cx="4906739" cy="489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941AA39-917E-4D91-83CD-D765FFB0D11D}"/>
              </a:ext>
            </a:extLst>
          </p:cNvPr>
          <p:cNvSpPr/>
          <p:nvPr/>
        </p:nvSpPr>
        <p:spPr>
          <a:xfrm>
            <a:off x="2865662" y="5127168"/>
            <a:ext cx="6395357" cy="489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464EB6A6-3266-DDE8-E49D-75901B357CF6}"/>
              </a:ext>
            </a:extLst>
          </p:cNvPr>
          <p:cNvSpPr/>
          <p:nvPr/>
        </p:nvSpPr>
        <p:spPr>
          <a:xfrm>
            <a:off x="2019300" y="4620983"/>
            <a:ext cx="7870371" cy="489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hlinkClick r:id="rId6"/>
            <a:extLst>
              <a:ext uri="{FF2B5EF4-FFF2-40B4-BE49-F238E27FC236}">
                <a16:creationId xmlns:a16="http://schemas.microsoft.com/office/drawing/2014/main" id="{7415E6C9-81A3-43B3-7317-B8457C914B35}"/>
              </a:ext>
            </a:extLst>
          </p:cNvPr>
          <p:cNvSpPr/>
          <p:nvPr/>
        </p:nvSpPr>
        <p:spPr>
          <a:xfrm>
            <a:off x="1687285" y="4147456"/>
            <a:ext cx="8817428" cy="489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8D72534F-57A4-759A-EC20-AF447A511173}"/>
              </a:ext>
            </a:extLst>
          </p:cNvPr>
          <p:cNvSpPr/>
          <p:nvPr/>
        </p:nvSpPr>
        <p:spPr>
          <a:xfrm>
            <a:off x="593271" y="1700213"/>
            <a:ext cx="11005457" cy="2496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 And something to amaze you…</a:t>
            </a:r>
          </a:p>
        </p:txBody>
      </p:sp>
    </p:spTree>
    <p:extLst>
      <p:ext uri="{BB962C8B-B14F-4D97-AF65-F5344CB8AC3E}">
        <p14:creationId xmlns:p14="http://schemas.microsoft.com/office/powerpoint/2010/main" val="3672360704"/>
      </p:ext>
    </p:extLst>
  </p:cSld>
  <p:clrMapOvr>
    <a:masterClrMapping/>
  </p:clrMapOvr>
  <mc:AlternateContent xmlns:mc="http://schemas.openxmlformats.org/markup-compatibility/2006">
    <mc:Choice xmlns:p14="http://schemas.microsoft.com/office/powerpoint/2010/main" Requires="p14">
      <p:transition spd="slow" p14:dur="2000" advClick="0" advTm="8252"/>
    </mc:Choice>
    <mc:Fallback>
      <p:transition spd="slow" advClick="0" advTm="82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4000"/>
                                        <p:tgtEl>
                                          <p:spTgt spid="3"/>
                                        </p:tgtEl>
                                      </p:cBhvr>
                                    </p:animEffect>
                                  </p:childTnLst>
                                </p:cTn>
                              </p:par>
                              <p:par>
                                <p:cTn id="8" presetID="2" presetClass="entr" presetSubtype="4"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4000" fill="hold"/>
                                        <p:tgtEl>
                                          <p:spTgt spid="8"/>
                                        </p:tgtEl>
                                        <p:attrNameLst>
                                          <p:attrName>ppt_x</p:attrName>
                                        </p:attrNameLst>
                                      </p:cBhvr>
                                      <p:tavLst>
                                        <p:tav tm="0">
                                          <p:val>
                                            <p:strVal val="#ppt_x"/>
                                          </p:val>
                                        </p:tav>
                                        <p:tav tm="100000">
                                          <p:val>
                                            <p:strVal val="#ppt_x"/>
                                          </p:val>
                                        </p:tav>
                                      </p:tavLst>
                                    </p:anim>
                                    <p:anim calcmode="lin" valueType="num">
                                      <p:cBhvr additive="base">
                                        <p:cTn id="11" dur="4000" fill="hold"/>
                                        <p:tgtEl>
                                          <p:spTgt spid="8"/>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4000" fill="hold"/>
                                        <p:tgtEl>
                                          <p:spTgt spid="9"/>
                                        </p:tgtEl>
                                        <p:attrNameLst>
                                          <p:attrName>ppt_x</p:attrName>
                                        </p:attrNameLst>
                                      </p:cBhvr>
                                      <p:tavLst>
                                        <p:tav tm="0">
                                          <p:val>
                                            <p:strVal val="#ppt_x"/>
                                          </p:val>
                                        </p:tav>
                                        <p:tav tm="100000">
                                          <p:val>
                                            <p:strVal val="#ppt_x"/>
                                          </p:val>
                                        </p:tav>
                                      </p:tavLst>
                                    </p:anim>
                                    <p:anim calcmode="lin" valueType="num">
                                      <p:cBhvr additive="base">
                                        <p:cTn id="15" dur="4000" fill="hold"/>
                                        <p:tgtEl>
                                          <p:spTgt spid="9"/>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4000" fill="hold"/>
                                        <p:tgtEl>
                                          <p:spTgt spid="10"/>
                                        </p:tgtEl>
                                        <p:attrNameLst>
                                          <p:attrName>ppt_x</p:attrName>
                                        </p:attrNameLst>
                                      </p:cBhvr>
                                      <p:tavLst>
                                        <p:tav tm="0">
                                          <p:val>
                                            <p:strVal val="#ppt_x"/>
                                          </p:val>
                                        </p:tav>
                                        <p:tav tm="100000">
                                          <p:val>
                                            <p:strVal val="#ppt_x"/>
                                          </p:val>
                                        </p:tav>
                                      </p:tavLst>
                                    </p:anim>
                                    <p:anim calcmode="lin" valueType="num">
                                      <p:cBhvr additive="base">
                                        <p:cTn id="19" dur="4000" fill="hold"/>
                                        <p:tgtEl>
                                          <p:spTgt spid="10"/>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4000" fill="hold"/>
                                        <p:tgtEl>
                                          <p:spTgt spid="11"/>
                                        </p:tgtEl>
                                        <p:attrNameLst>
                                          <p:attrName>ppt_x</p:attrName>
                                        </p:attrNameLst>
                                      </p:cBhvr>
                                      <p:tavLst>
                                        <p:tav tm="0">
                                          <p:val>
                                            <p:strVal val="#ppt_x"/>
                                          </p:val>
                                        </p:tav>
                                        <p:tav tm="100000">
                                          <p:val>
                                            <p:strVal val="#ppt_x"/>
                                          </p:val>
                                        </p:tav>
                                      </p:tavLst>
                                    </p:anim>
                                    <p:anim calcmode="lin" valueType="num">
                                      <p:cBhvr additive="base">
                                        <p:cTn id="23" dur="4000" fill="hold"/>
                                        <p:tgtEl>
                                          <p:spTgt spid="11"/>
                                        </p:tgtEl>
                                        <p:attrNameLst>
                                          <p:attrName>ppt_y</p:attrName>
                                        </p:attrNameLst>
                                      </p:cBhvr>
                                      <p:tavLst>
                                        <p:tav tm="0">
                                          <p:val>
                                            <p:strVal val="1+#ppt_h/2"/>
                                          </p:val>
                                        </p:tav>
                                        <p:tav tm="100000">
                                          <p:val>
                                            <p:strVal val="#ppt_y"/>
                                          </p:val>
                                        </p:tav>
                                      </p:tavLst>
                                    </p:anim>
                                  </p:childTnLst>
                                </p:cTn>
                              </p:par>
                            </p:childTnLst>
                          </p:cTn>
                        </p:par>
                        <p:par>
                          <p:cTn id="24" fill="hold">
                            <p:stCondLst>
                              <p:cond delay="4000"/>
                            </p:stCondLst>
                            <p:childTnLst>
                              <p:par>
                                <p:cTn id="25" presetID="1" presetClass="mediacall" presetSubtype="0" fill="hold" nodeType="afterEffect">
                                  <p:stCondLst>
                                    <p:cond delay="0"/>
                                  </p:stCondLst>
                                  <p:childTnLst>
                                    <p:cmd type="call" cmd="playFrom(0.0)">
                                      <p:cBhvr>
                                        <p:cTn id="26" dur="48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2"/>
                </p:tgtEl>
              </p:cMediaNode>
            </p:audio>
          </p:childTnLst>
        </p:cTn>
      </p:par>
    </p:tnLst>
    <p:bldLst>
      <p:bldP spid="11" grpId="0" animBg="1"/>
      <p:bldP spid="10" grpId="0" animBg="1"/>
      <p:bldP spid="9" grpId="0" animBg="1"/>
      <p:bldP spid="8" grpId="0" animBg="1"/>
      <p:bldP spid="3" grpId="0" animBg="1"/>
    </p:bldLst>
  </p:timing>
  <p:extLst>
    <p:ext uri="{E180D4A7-C9FB-4DFB-919C-405C955672EB}">
      <p14:showEvtLst xmlns:p14="http://schemas.microsoft.com/office/powerpoint/2010/main">
        <p14:playEvt time="4212" objId="13"/>
        <p14:stopEvt time="9066" objId="13"/>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5.1"/>
</p:tagLst>
</file>

<file path=ppt/tags/tag2.xml><?xml version="1.0" encoding="utf-8"?>
<p:tagLst xmlns:a="http://schemas.openxmlformats.org/drawingml/2006/main" xmlns:r="http://schemas.openxmlformats.org/officeDocument/2006/relationships" xmlns:p="http://schemas.openxmlformats.org/presentationml/2006/main">
  <p:tag name="TIMING" val="|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8259</TotalTime>
  <Words>906</Words>
  <Application>Microsoft Office PowerPoint</Application>
  <PresentationFormat>Widescreen</PresentationFormat>
  <Paragraphs>76</Paragraphs>
  <Slides>11</Slides>
  <Notes>11</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DSC640 Weekly Assignment</dc:title>
  <dc:creator>edris safari</dc:creator>
  <cp:lastModifiedBy>edris safari</cp:lastModifiedBy>
  <cp:revision>66</cp:revision>
  <dcterms:created xsi:type="dcterms:W3CDTF">2022-09-10T15:11:19Z</dcterms:created>
  <dcterms:modified xsi:type="dcterms:W3CDTF">2022-11-18T20:50:51Z</dcterms:modified>
</cp:coreProperties>
</file>

<file path=docProps/thumbnail.jpeg>
</file>